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3" r:id="rId27"/>
    <p:sldId id="284" r:id="rId28"/>
    <p:sldId id="285" r:id="rId29"/>
    <p:sldId id="286" r:id="rId30"/>
    <p:sldId id="287" r:id="rId31"/>
    <p:sldId id="292" r:id="rId32"/>
    <p:sldId id="288" r:id="rId33"/>
    <p:sldId id="289" r:id="rId34"/>
    <p:sldId id="291" r:id="rId35"/>
    <p:sldId id="280" r:id="rId36"/>
    <p:sldId id="281" r:id="rId37"/>
    <p:sldId id="282" r:id="rId38"/>
    <p:sldId id="283" r:id="rId3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39DB40-7DE7-46ED-BBB9-22F33E5FE7EB}" styleName="Normal Style 1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197D153-9C0F-45A4-A76D-B5DC2E27B64C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4"/>
      </a:tcTxStyle>
      <a:tcStyle>
        <a:tcBdr>
          <a:top>
            <a:ln w="6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4">
          <a:shade val="40000"/>
        </a:schemeClr>
      </a:tcTxStyle>
      <a:tcStyle>
        <a:tcBdr/>
        <a:fill>
          <a:solidFill>
            <a:schemeClr val="accent4">
              <a:alpha val="40000"/>
            </a:schemeClr>
          </a:solidFill>
        </a:fill>
      </a:tcStyle>
    </a:firstRow>
  </a:tblStyle>
  <a:tblStyle styleId="{D9F1CDC0-45E9-45A2-8651-09014E95D811}" styleName="Normal Style 2 - Accent 4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4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>
              <a:shade val="50000"/>
              <a:satMod val="230000"/>
            </a:schemeClr>
          </a:solidFill>
        </a:fill>
      </a:tcStyle>
    </a:firstRow>
  </a:tblStyle>
  <a:tblStyle styleId="{7C4711C3-D055-48D3-BF36-FD8B868C6AB0}" styleName="Generic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4">
                  <a:shade val="61000"/>
                  <a:satMod val="130000"/>
                </a:schemeClr>
              </a:gs>
              <a:gs pos="5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C42EA1FB-0CFC-4A56-AEC5-BAC51FA1AD34}" styleName="Normal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4"/>
              </a:solidFill>
            </a:ln>
          </a:left>
          <a:right>
            <a:ln w="40000" cmpd="sng">
              <a:solidFill>
                <a:schemeClr val="accent4"/>
              </a:solidFill>
            </a:ln>
          </a:right>
          <a:top>
            <a:ln w="40000" cmpd="sng">
              <a:solidFill>
                <a:schemeClr val="accent4"/>
              </a:solidFill>
            </a:ln>
          </a:top>
          <a:bottom>
            <a:ln w="400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4">
          <a:shade val="80000"/>
        </a:schemeClr>
      </a:tcTxStyle>
      <a:tcStyle>
        <a:tcBdr>
          <a:bottom>
            <a:ln w="35400" cmpd="sng">
              <a:solidFill>
                <a:schemeClr val="accent4">
                  <a:shade val="80000"/>
                </a:schemeClr>
              </a:solidFill>
            </a:ln>
          </a:bottom>
        </a:tcBdr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7"/>
    <p:restoredTop sz="82815"/>
  </p:normalViewPr>
  <p:slideViewPr>
    <p:cSldViewPr snapToGrid="0">
      <p:cViewPr varScale="1">
        <p:scale>
          <a:sx n="110" d="100"/>
          <a:sy n="110" d="100"/>
        </p:scale>
        <p:origin x="1446" y="114"/>
      </p:cViewPr>
      <p:guideLst>
        <p:guide orient="horz" pos="2156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9C802-C383-4351-90C4-F9C341B2BE2D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1241E-8EAB-4368-8CB5-DF7DCD2D1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986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5CB7C4A-6A2B-488B-AC63-259A0C8236A8}" type="datetime1">
              <a:rPr lang="ko-KR" altLang="en-US"/>
              <a:pPr lvl="0">
                <a:defRPr lang="ko-KR" altLang="en-US"/>
              </a:pPr>
              <a:t>2016-11-17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028528-15AC-4F8F-B00B-C4D94D92428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65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2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40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839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55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53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38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28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299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1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1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7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48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6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77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29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2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219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99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87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710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642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897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83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00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79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  <a:p>
            <a:pPr>
              <a:defRPr lang="ko-KR" altLang="en-US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94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10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72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0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5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4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앱 위젯은 실제 어플리케이션과 서로 다른 프로세스에서 동작하는 만큼</a:t>
            </a:r>
            <a:r>
              <a:rPr lang="en-US" altLang="ko-KR"/>
              <a:t>, </a:t>
            </a:r>
            <a:r>
              <a:rPr lang="ko-KR" altLang="en-US"/>
              <a:t>직접적으로 화면상에 그림을 그릴 수 없습니다</a:t>
            </a:r>
            <a:r>
              <a:rPr lang="en-US" altLang="ko-KR"/>
              <a:t>. </a:t>
            </a:r>
            <a:r>
              <a:rPr lang="ko-KR" altLang="en-US"/>
              <a:t>자신이 원하는 형태로 화면을 그리도록 </a:t>
            </a:r>
            <a:r>
              <a:rPr lang="en-US" altLang="ko-KR"/>
              <a:t>AppWidgetService</a:t>
            </a:r>
            <a:r>
              <a:rPr lang="ko-KR" altLang="en-US"/>
              <a:t>를 통해 </a:t>
            </a:r>
            <a:r>
              <a:rPr lang="en-US" altLang="ko-KR"/>
              <a:t>AppWidgetHost</a:t>
            </a:r>
            <a:r>
              <a:rPr lang="ko-KR" altLang="en-US"/>
              <a:t>에게</a:t>
            </a:r>
            <a:r>
              <a:rPr lang="en-US" altLang="ko-KR"/>
              <a:t> </a:t>
            </a:r>
            <a:r>
              <a:rPr lang="ko-KR" altLang="en-US"/>
              <a:t>부탁해야 하는데요</a:t>
            </a:r>
            <a:r>
              <a:rPr lang="en-US" altLang="ko-KR"/>
              <a:t>, </a:t>
            </a:r>
            <a:r>
              <a:rPr lang="ko-KR" altLang="en-US"/>
              <a:t>이 때 사용되는 클래스가 </a:t>
            </a:r>
            <a:r>
              <a:rPr lang="en-US" altLang="ko-KR"/>
              <a:t>RemoteView </a:t>
            </a:r>
            <a:r>
              <a:rPr lang="ko-KR" altLang="en-US"/>
              <a:t>클래스입니다</a:t>
            </a:r>
            <a:r>
              <a:rPr lang="en-US" altLang="ko-KR"/>
              <a:t>. </a:t>
            </a:r>
            <a:r>
              <a:rPr lang="ko-KR" altLang="en-US"/>
              <a:t>그리고 위젯에서 지원되는 뷰들은 제한적인데요 다음과 같습니다</a:t>
            </a:r>
            <a:r>
              <a:rPr lang="en-US" altLang="ko-KR"/>
              <a:t>. </a:t>
            </a:r>
            <a:r>
              <a:rPr lang="ko-KR" altLang="en-US"/>
              <a:t>다음 뷰들은 </a:t>
            </a:r>
            <a:r>
              <a:rPr lang="en-US" altLang="ko-KR"/>
              <a:t>@RemoteView</a:t>
            </a:r>
            <a:r>
              <a:rPr lang="ko-KR" altLang="en-US"/>
              <a:t>라는 애너테이션이 붙어있다는 공통점을 갖고 있습니다</a:t>
            </a:r>
            <a:r>
              <a:rPr lang="en-US" altLang="ko-KR"/>
              <a:t>.</a:t>
            </a:r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549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4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214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29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6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67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0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230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49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33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7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988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79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30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3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3C093-4E58-4C7A-846A-7E80F8BB70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2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image" Target="../media/image37.JP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738085" y="3493284"/>
            <a:ext cx="5539306" cy="3207062"/>
          </a:xfrm>
        </p:spPr>
        <p:txBody>
          <a:bodyPr>
            <a:normAutofit fontScale="92500" lnSpcReduction="10000"/>
          </a:bodyPr>
          <a:lstStyle/>
          <a:p>
            <a:pPr lvl="0">
              <a:defRPr lang="ko-KR" altLang="en-US"/>
            </a:pPr>
            <a:r>
              <a:rPr lang="en-US" altLang="ko-KR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201433745 </a:t>
            </a:r>
            <a:r>
              <a:rPr lang="ko-KR" altLang="en-US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김성진</a:t>
            </a:r>
          </a:p>
          <a:p>
            <a:pPr>
              <a:defRPr lang="ko-KR" altLang="en-US"/>
            </a:pPr>
            <a:r>
              <a:rPr lang="en-US" altLang="ko-KR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201433748 </a:t>
            </a:r>
            <a:r>
              <a:rPr lang="ko-KR" altLang="en-US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김승은</a:t>
            </a:r>
          </a:p>
          <a:p>
            <a:pPr>
              <a:defRPr lang="ko-KR" altLang="en-US"/>
            </a:pPr>
            <a:r>
              <a:rPr lang="en-US" altLang="ko-KR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201433805 </a:t>
            </a:r>
            <a:r>
              <a:rPr lang="ko-KR" altLang="en-US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서희민</a:t>
            </a:r>
          </a:p>
          <a:p>
            <a:pPr lvl="0">
              <a:defRPr lang="ko-KR" altLang="en-US"/>
            </a:pPr>
            <a:r>
              <a:rPr lang="en-US" altLang="ko-KR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201433864 </a:t>
            </a:r>
            <a:r>
              <a:rPr lang="ko-KR" altLang="en-US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이재희</a:t>
            </a:r>
          </a:p>
          <a:p>
            <a:pPr>
              <a:defRPr lang="ko-KR" altLang="en-US"/>
            </a:pPr>
            <a:r>
              <a:rPr lang="en-US" altLang="ko-KR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201433878 </a:t>
            </a:r>
            <a:r>
              <a:rPr lang="ko-KR" altLang="en-US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임수빈</a:t>
            </a:r>
          </a:p>
          <a:p>
            <a:pPr lvl="0">
              <a:defRPr lang="ko-KR" altLang="en-US"/>
            </a:pPr>
            <a:r>
              <a:rPr lang="en-US" altLang="ko-KR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201433899 </a:t>
            </a:r>
            <a:r>
              <a:rPr lang="ko-KR" altLang="en-US" dirty="0" err="1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정휘연</a:t>
            </a:r>
            <a:endParaRPr lang="ko-KR" altLang="en-US" dirty="0">
              <a:solidFill>
                <a:srgbClr val="EC745B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>
              <a:defRPr lang="ko-KR" altLang="en-US"/>
            </a:pPr>
            <a:r>
              <a:rPr lang="en-US" altLang="ko-KR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201433920 </a:t>
            </a:r>
            <a:r>
              <a:rPr lang="ko-KR" altLang="en-US" dirty="0">
                <a:solidFill>
                  <a:srgbClr val="EC745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한나영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137265" y="1470405"/>
            <a:ext cx="6049333" cy="739676"/>
          </a:xfrm>
        </p:spPr>
        <p:txBody>
          <a:bodyPr>
            <a:normAutofit/>
          </a:bodyPr>
          <a:lstStyle/>
          <a:p>
            <a:pPr algn="r">
              <a:defRPr lang="ko-KR" altLang="en-US"/>
            </a:pPr>
            <a:r>
              <a:rPr lang="ko-KR" altLang="en-US" sz="4000" b="1" dirty="0">
                <a:solidFill>
                  <a:srgbClr val="496F7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운동다이어트 운다</a:t>
            </a:r>
            <a:r>
              <a:rPr lang="en-US" altLang="ko-KR" sz="4000" b="1" dirty="0">
                <a:solidFill>
                  <a:srgbClr val="496F7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…!</a:t>
            </a:r>
            <a:endParaRPr lang="ko-KR" altLang="en-US" sz="4000" b="1" dirty="0">
              <a:solidFill>
                <a:srgbClr val="496F7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텍스트 개체 틀 2"/>
          <p:cNvSpPr txBox="1"/>
          <p:nvPr/>
        </p:nvSpPr>
        <p:spPr>
          <a:xfrm>
            <a:off x="1765737" y="2587844"/>
            <a:ext cx="2915421" cy="7396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lang="ko-KR" altLang="en-US"/>
            </a:pPr>
            <a:r>
              <a:rPr lang="en-US" altLang="ko-KR" sz="4000" b="1" dirty="0">
                <a:solidFill>
                  <a:srgbClr val="496F7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4000" b="1" dirty="0">
                <a:solidFill>
                  <a:srgbClr val="496F7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 </a:t>
            </a:r>
            <a:r>
              <a:rPr lang="ko-KR" altLang="en-US" sz="4000" b="1" dirty="0" err="1">
                <a:solidFill>
                  <a:srgbClr val="496F7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모플러</a:t>
            </a:r>
            <a:r>
              <a:rPr lang="ko-KR" altLang="en-US" sz="4000" b="1" dirty="0">
                <a:solidFill>
                  <a:srgbClr val="496F74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>
              <a:defRPr lang="ko-KR" altLang="en-US"/>
            </a:pPr>
            <a:endParaRPr lang="ko-KR" altLang="en-US" sz="4000" b="1" dirty="0">
              <a:solidFill>
                <a:srgbClr val="496F74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-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 err="1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위젯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만들기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00" y="1545021"/>
            <a:ext cx="3107232" cy="4142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62" y="1545021"/>
            <a:ext cx="3107233" cy="41429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51562" y="2161304"/>
            <a:ext cx="2055231" cy="166493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99600" y="2103974"/>
            <a:ext cx="3107232" cy="166493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1" idx="1"/>
          </p:cNvCxnSpPr>
          <p:nvPr/>
        </p:nvCxnSpPr>
        <p:spPr>
          <a:xfrm flipH="1">
            <a:off x="7362498" y="2936443"/>
            <a:ext cx="737102" cy="113106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510388" y="2161304"/>
            <a:ext cx="1338619" cy="832469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49007" y="1838138"/>
            <a:ext cx="1882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2x1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사이즈의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기본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80456" y="4087351"/>
            <a:ext cx="261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4x1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사이즈의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if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문으로 사이즈 변경 시 새로운 문구가 추가되고  글씨크기도 커지도록 설정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05" y="1310009"/>
            <a:ext cx="6038193" cy="259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237893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김승은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48437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-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 err="1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위젯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만들기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62" y="1545021"/>
            <a:ext cx="3107232" cy="4142976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2880088" y="3279227"/>
            <a:ext cx="119818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21" y="3692908"/>
            <a:ext cx="6312929" cy="199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꺾인 연결선 8"/>
          <p:cNvCxnSpPr/>
          <p:nvPr/>
        </p:nvCxnSpPr>
        <p:spPr>
          <a:xfrm>
            <a:off x="3479179" y="3279226"/>
            <a:ext cx="2180642" cy="1218146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9821" y="2652861"/>
            <a:ext cx="554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생성한 시간이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밑에 보이도록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텍스트뷰를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이용하여 구현하였다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37893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김승은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4843799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-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 err="1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위젯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만들기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62" y="1545021"/>
            <a:ext cx="3107232" cy="41429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05" y="1545021"/>
            <a:ext cx="3107232" cy="4142976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5314429" y="2751083"/>
            <a:ext cx="1809440" cy="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32794" y="1852478"/>
            <a:ext cx="237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PendingIntent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이용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클릭 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앱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실행</a:t>
            </a:r>
          </a:p>
        </p:txBody>
      </p:sp>
      <p:sp>
        <p:nvSpPr>
          <p:cNvPr id="7" name="타원 6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237893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김승은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8712027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-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 err="1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플래쉬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화면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838320" y="3731040"/>
            <a:ext cx="1686113" cy="126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62" y="1498036"/>
            <a:ext cx="2729681" cy="4852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07510" y="3282074"/>
            <a:ext cx="47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Handler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클래스를 생성하고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Handler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postDelayed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(Runnable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인터페이스를 사용하는 클래스명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지연시킬 시간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))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237893" y="-33355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한나영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545985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1026643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-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로그인 및 회원가입</a:t>
            </a:r>
            <a:endParaRPr lang="en-US" altLang="ko-KR" sz="400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4073" y="1367292"/>
            <a:ext cx="2805538" cy="49876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8577" y="1367292"/>
            <a:ext cx="2780709" cy="4943483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3837685" y="4495227"/>
            <a:ext cx="410892" cy="543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93878" y="2086126"/>
            <a:ext cx="2443807" cy="63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로그인 누르고 확인 클릭 시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207668" y="3315783"/>
            <a:ext cx="2040909" cy="5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7055575" y="2863162"/>
            <a:ext cx="1106359" cy="126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88221" y="1690149"/>
            <a:ext cx="4003777" cy="338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>
                <a:latin typeface="휴먼모음T"/>
                <a:ea typeface="휴먼모음T"/>
              </a:rPr>
              <a:t>회원가입 선택하고 비밀번호를 저장할 경우</a:t>
            </a:r>
            <a:r>
              <a:rPr lang="en-US" altLang="ko-KR">
                <a:latin typeface="휴먼모음T"/>
                <a:ea typeface="휴먼모음T"/>
              </a:rPr>
              <a:t>: SQLite</a:t>
            </a:r>
            <a:r>
              <a:rPr lang="ko-KR" altLang="en-US">
                <a:latin typeface="휴먼모음T"/>
                <a:ea typeface="휴먼모음T"/>
              </a:rPr>
              <a:t>에</a:t>
            </a:r>
            <a:r>
              <a:rPr lang="en-US" altLang="ko-KR">
                <a:latin typeface="휴먼모음T"/>
                <a:ea typeface="휴먼모음T"/>
              </a:rPr>
              <a:t>  INSERT</a:t>
            </a:r>
            <a:r>
              <a:rPr lang="ko-KR" altLang="en-US">
                <a:latin typeface="휴먼모음T"/>
                <a:ea typeface="휴먼모음T"/>
              </a:rPr>
              <a:t>문을 사용해 저장한 후 </a:t>
            </a:r>
            <a:r>
              <a:rPr lang="en-US" altLang="ko-KR">
                <a:latin typeface="휴먼모음T"/>
                <a:ea typeface="휴먼모음T"/>
              </a:rPr>
              <a:t>Intent</a:t>
            </a:r>
            <a:r>
              <a:rPr lang="ko-KR" altLang="en-US">
                <a:latin typeface="휴먼모음T"/>
                <a:ea typeface="휴먼모음T"/>
              </a:rPr>
              <a:t>를 사용해 비밀번호 화면으로 이동</a:t>
            </a:r>
            <a:r>
              <a:rPr lang="en-US" altLang="ko-KR">
                <a:latin typeface="휴먼모음T"/>
                <a:ea typeface="휴먼모음T"/>
              </a:rPr>
              <a:t>.</a:t>
            </a: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en-US" altLang="ko-KR">
                <a:latin typeface="휴먼모음T"/>
                <a:ea typeface="휴먼모음T"/>
              </a:rPr>
              <a:t>addTextChangedListener</a:t>
            </a:r>
            <a:r>
              <a:rPr lang="ko-KR" altLang="en-US">
                <a:latin typeface="휴먼모음T"/>
                <a:ea typeface="휴먼모음T"/>
              </a:rPr>
              <a:t>를 이용해 자물쇠사진에서 </a:t>
            </a:r>
            <a:r>
              <a:rPr lang="en-US" altLang="ko-KR">
                <a:latin typeface="휴먼모음T"/>
                <a:ea typeface="휴먼모음T"/>
              </a:rPr>
              <a:t>*</a:t>
            </a:r>
            <a:r>
              <a:rPr lang="ko-KR" altLang="en-US">
                <a:latin typeface="휴먼모음T"/>
                <a:ea typeface="휴먼모음T"/>
              </a:rPr>
              <a:t>로 바꾸고 입력한 값을 저장</a:t>
            </a:r>
            <a:r>
              <a:rPr lang="en-US" altLang="ko-KR">
                <a:latin typeface="휴먼모음T"/>
                <a:ea typeface="휴먼모음T"/>
              </a:rPr>
              <a:t>.</a:t>
            </a:r>
          </a:p>
          <a:p>
            <a:pPr marL="342900" indent="-342900">
              <a:buFont typeface="+mj-lt"/>
              <a:buAutoNum type="arabicPeriod"/>
              <a:defRPr lang="ko-KR" altLang="en-US"/>
            </a:pPr>
            <a:r>
              <a:rPr lang="ko-KR" altLang="en-US">
                <a:latin typeface="휴먼모음T"/>
                <a:ea typeface="휴먼모음T"/>
              </a:rPr>
              <a:t>비밀번호 화면 </a:t>
            </a:r>
            <a:r>
              <a:rPr lang="en-US" altLang="ko-KR">
                <a:latin typeface="휴먼모음T"/>
                <a:ea typeface="휴먼모음T"/>
              </a:rPr>
              <a:t>: </a:t>
            </a:r>
            <a:r>
              <a:rPr lang="ko-KR" altLang="en-US">
                <a:latin typeface="휴먼모음T"/>
                <a:ea typeface="휴먼모음T"/>
              </a:rPr>
              <a:t>사용자가 입력한 비밀번호와 같은 비밀번호를 가져와서 </a:t>
            </a:r>
            <a:r>
              <a:rPr lang="en-US" altLang="ko-KR">
                <a:latin typeface="휴먼모음T"/>
                <a:ea typeface="휴먼모음T"/>
              </a:rPr>
              <a:t>getCount()</a:t>
            </a:r>
            <a:r>
              <a:rPr lang="ko-KR" altLang="en-US">
                <a:latin typeface="휴먼모음T"/>
                <a:ea typeface="휴먼모음T"/>
              </a:rPr>
              <a:t>가 </a:t>
            </a:r>
            <a:r>
              <a:rPr lang="en-US" altLang="ko-KR">
                <a:latin typeface="휴먼모음T"/>
                <a:ea typeface="휴먼모음T"/>
              </a:rPr>
              <a:t>1</a:t>
            </a:r>
            <a:r>
              <a:rPr lang="ko-KR" altLang="en-US">
                <a:latin typeface="휴먼모음T"/>
                <a:ea typeface="휴먼모음T"/>
              </a:rPr>
              <a:t>이면</a:t>
            </a:r>
            <a:r>
              <a:rPr lang="en-US" altLang="ko-KR">
                <a:latin typeface="휴먼모음T"/>
                <a:ea typeface="휴먼모음T"/>
              </a:rPr>
              <a:t>(</a:t>
            </a:r>
            <a:r>
              <a:rPr lang="ko-KR" altLang="en-US">
                <a:latin typeface="휴먼모음T"/>
                <a:ea typeface="휴먼모음T"/>
              </a:rPr>
              <a:t>비밀번호가 같으면 </a:t>
            </a:r>
            <a:r>
              <a:rPr lang="en-US" altLang="ko-KR">
                <a:latin typeface="휴먼모음T"/>
                <a:ea typeface="휴먼모음T"/>
              </a:rPr>
              <a:t>1) </a:t>
            </a:r>
            <a:r>
              <a:rPr lang="ko-KR" altLang="en-US">
                <a:latin typeface="휴먼모음T"/>
                <a:ea typeface="휴먼모음T"/>
              </a:rPr>
              <a:t>홈으로 이동</a:t>
            </a:r>
            <a:r>
              <a:rPr lang="en-US" altLang="ko-KR">
                <a:latin typeface="휴먼모음T"/>
                <a:ea typeface="휴먼모음T"/>
              </a:rPr>
              <a:t>, </a:t>
            </a:r>
            <a:r>
              <a:rPr lang="ko-KR" altLang="en-US">
                <a:latin typeface="휴먼모음T"/>
                <a:ea typeface="휴먼모음T"/>
              </a:rPr>
              <a:t>틀리면 </a:t>
            </a:r>
            <a:r>
              <a:rPr lang="en-US" altLang="ko-KR">
                <a:latin typeface="휴먼모음T"/>
                <a:ea typeface="휴먼모음T"/>
              </a:rPr>
              <a:t>toast </a:t>
            </a:r>
            <a:r>
              <a:rPr lang="ko-KR" altLang="en-US">
                <a:latin typeface="휴먼모음T"/>
                <a:ea typeface="휴먼모음T"/>
              </a:rPr>
              <a:t>메시지</a:t>
            </a:r>
            <a:r>
              <a:rPr lang="en-US" altLang="ko-KR">
                <a:latin typeface="휴먼모음T"/>
                <a:ea typeface="휴먼모음T"/>
              </a:rPr>
              <a:t>.</a:t>
            </a:r>
          </a:p>
        </p:txBody>
      </p:sp>
      <p:sp>
        <p:nvSpPr>
          <p:cNvPr id="11" name="타원 10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37893" y="-33355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한나영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1026643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 dirty="0">
                <a:solidFill>
                  <a:srgbClr val="496F74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맑은 고딕"/>
              </a:rPr>
              <a:t>-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운동영상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8389901" y="3252512"/>
            <a:ext cx="1176160" cy="2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62" y="1277938"/>
            <a:ext cx="2966830" cy="52743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445" y="1259166"/>
            <a:ext cx="2977390" cy="5293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7051" y="2461042"/>
            <a:ext cx="2754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버튼마다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Intent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운동영상버튼 부분만 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ScrollView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사용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237893" y="-33355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한나영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06819674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1026643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 dirty="0">
                <a:solidFill>
                  <a:srgbClr val="496F74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맑은 고딕"/>
              </a:rPr>
              <a:t>-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 err="1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이메일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보내기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58"/>
            <a:ext cx="2709826" cy="8600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01" y="2558222"/>
            <a:ext cx="2277656" cy="35683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0201" y="4496314"/>
            <a:ext cx="914171" cy="37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21191" y="1801389"/>
            <a:ext cx="914171" cy="37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97793" y="1613321"/>
            <a:ext cx="30151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Intent.ACTION_SEND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인텐트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변수명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r>
              <a:rPr lang="ko-KR" altLang="ko-KR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setType</a:t>
            </a:r>
            <a:r>
              <a:rPr lang="ko-KR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ko-KR" dirty="0">
                <a:solidFill>
                  <a:srgbClr val="008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"</a:t>
            </a:r>
            <a:r>
              <a:rPr lang="ko-KR" altLang="ko-KR" dirty="0" err="1">
                <a:solidFill>
                  <a:srgbClr val="008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message</a:t>
            </a:r>
            <a:r>
              <a:rPr lang="ko-KR" altLang="ko-KR" dirty="0">
                <a:solidFill>
                  <a:srgbClr val="008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/rfc822"</a:t>
            </a:r>
            <a:r>
              <a:rPr lang="ko-KR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ko-KR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putExtra</a:t>
            </a:r>
            <a:r>
              <a:rPr lang="en-US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Intent.EXTRA_EMAIL</a:t>
            </a:r>
            <a:r>
              <a:rPr lang="en-US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“</a:t>
            </a:r>
            <a:r>
              <a:rPr lang="ko-KR" altLang="en-US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이메일주소</a:t>
            </a:r>
            <a:r>
              <a:rPr lang="en-US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”), </a:t>
            </a:r>
            <a:r>
              <a:rPr lang="en-US" altLang="ko-KR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putExtra</a:t>
            </a:r>
            <a:r>
              <a:rPr lang="en-US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Intent.EXTRA_SUBJECT</a:t>
            </a:r>
            <a:r>
              <a:rPr lang="en-US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“</a:t>
            </a:r>
            <a:r>
              <a:rPr lang="ko-KR" altLang="en-US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제목</a:t>
            </a:r>
            <a:r>
              <a:rPr lang="en-US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”), </a:t>
            </a:r>
            <a:r>
              <a:rPr lang="en-US" altLang="ko-KR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putExtra</a:t>
            </a:r>
            <a:r>
              <a:rPr lang="en-US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Intent.EXTRA_EMAIL</a:t>
            </a:r>
            <a:r>
              <a:rPr lang="en-US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‘</a:t>
            </a:r>
            <a:r>
              <a:rPr lang="ko-KR" altLang="en-US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”)</a:t>
            </a:r>
            <a:endParaRPr lang="ko-KR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spinner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휴대폰 번호와 이메일을 구분해 내용에 입력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616" y="1398658"/>
            <a:ext cx="2494160" cy="4635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967" y="1420449"/>
            <a:ext cx="2607635" cy="46357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37893" y="-33355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한나영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06819674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825582" y="174292"/>
            <a:ext cx="1026643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영상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pic>
        <p:nvPicPr>
          <p:cNvPr id="2" name="시험영상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5306557" y="1107497"/>
            <a:ext cx="6892958" cy="467796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237893" y="-33355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한나영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60606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- 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RUN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5562" y="1254642"/>
            <a:ext cx="2954522" cy="525248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4880084" y="1663701"/>
            <a:ext cx="1686113" cy="126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" idx="3"/>
          </p:cNvCxnSpPr>
          <p:nvPr/>
        </p:nvCxnSpPr>
        <p:spPr>
          <a:xfrm>
            <a:off x="4880084" y="3880884"/>
            <a:ext cx="16861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1"/>
          <p:cNvSpPr txBox="1"/>
          <p:nvPr/>
        </p:nvSpPr>
        <p:spPr>
          <a:xfrm>
            <a:off x="6566192" y="1511300"/>
            <a:ext cx="4345648" cy="1734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시작 버튼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: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출발 위치를 마커로 표시</a:t>
            </a:r>
          </a:p>
          <a:p>
            <a:pPr lvl="0">
              <a:defRPr lang="ko-KR" altLang="en-US"/>
            </a:pPr>
            <a:r>
              <a:rPr lang="en-US" altLang="ko-KR">
                <a:latin typeface="휴먼모음T"/>
                <a:ea typeface="휴먼모음T"/>
                <a:cs typeface="맑은 고딕"/>
              </a:rPr>
              <a:t>	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  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addMarker()</a:t>
            </a:r>
          </a:p>
          <a:p>
            <a:pPr lvl="0"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종료 버튼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: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도착 위치를 마커로 표시</a:t>
            </a:r>
          </a:p>
          <a:p>
            <a:pPr lvl="0">
              <a:defRPr lang="ko-KR" altLang="en-US"/>
            </a:pPr>
            <a:r>
              <a:rPr lang="en-US" altLang="ko-KR">
                <a:latin typeface="휴먼모음T"/>
                <a:ea typeface="휴먼모음T"/>
                <a:cs typeface="맑은 고딕"/>
              </a:rPr>
              <a:t>	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  이동 거리를 파일에 저장</a:t>
            </a:r>
          </a:p>
          <a:p>
            <a:pPr lvl="0">
              <a:defRPr lang="ko-KR" altLang="en-US"/>
            </a:pPr>
            <a:r>
              <a:rPr lang="en-US" altLang="ko-KR">
                <a:latin typeface="휴먼모음T"/>
                <a:ea typeface="휴먼모음T"/>
                <a:cs typeface="맑은 고딕"/>
              </a:rPr>
              <a:t>	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  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ArrayAdapter, OutputStream</a:t>
            </a:r>
          </a:p>
          <a:p>
            <a:pPr lvl="0"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기록 버튼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: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이동 거리 리스트 화면으로 이동</a:t>
            </a:r>
            <a:endParaRPr lang="en-US" altLang="ko-KR">
              <a:latin typeface="휴먼모음T"/>
              <a:ea typeface="휴먼모음T"/>
              <a:cs typeface="맑은 고딕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6566192" y="3682326"/>
            <a:ext cx="4374222" cy="9068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휴먼모음T"/>
                <a:ea typeface="휴먼모음T"/>
                <a:cs typeface="맑은 고딕"/>
              </a:rPr>
              <a:t>googleAPI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를 얻어와 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fragment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를 이용하여 </a:t>
            </a:r>
          </a:p>
          <a:p>
            <a:pPr lvl="0"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구글맵을 출력한 후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,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이동 거리를 선으로 표시</a:t>
            </a:r>
          </a:p>
          <a:p>
            <a:pPr lvl="0">
              <a:defRPr lang="ko-KR" altLang="en-US"/>
            </a:pPr>
            <a:r>
              <a:rPr lang="en-US" altLang="ko-KR">
                <a:latin typeface="휴먼모음T"/>
                <a:ea typeface="휴먼모음T"/>
                <a:cs typeface="맑은 고딕"/>
              </a:rPr>
              <a:t>getMap(),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addPolyline()</a:t>
            </a:r>
            <a:endParaRPr lang="ko-KR" altLang="en-US">
              <a:latin typeface="휴먼모음T"/>
              <a:ea typeface="휴먼모음T"/>
              <a:cs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298533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정휘연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임수빈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- RUN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5562" y="1254642"/>
            <a:ext cx="2954522" cy="5252483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4622800" y="3880884"/>
            <a:ext cx="1943397" cy="5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6566192" y="3682326"/>
            <a:ext cx="4869523" cy="17354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종료 버튼을 눌렀을 때의 날짜와 시간을 파일명으로</a:t>
            </a:r>
          </a:p>
          <a:p>
            <a:pPr lvl="0"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갖는 파일을 생성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.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</a:t>
            </a:r>
          </a:p>
          <a:p>
            <a:pPr lvl="0">
              <a:defRPr lang="ko-KR" altLang="en-US"/>
            </a:pPr>
            <a:r>
              <a:rPr lang="en-US" altLang="ko-KR">
                <a:latin typeface="휴먼모음T"/>
                <a:ea typeface="휴먼모음T"/>
                <a:cs typeface="맑은 고딕"/>
              </a:rPr>
              <a:t>SimpleDateFormat</a:t>
            </a:r>
          </a:p>
          <a:p>
            <a:pPr lvl="0"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리스트 중 한 파일을 터치했을 때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,</a:t>
            </a:r>
          </a:p>
          <a:p>
            <a:pPr lvl="0"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그 파일에 저장된 이동 거리를 대화상자에 출력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.</a:t>
            </a:r>
          </a:p>
          <a:p>
            <a:pPr lvl="0">
              <a:defRPr lang="ko-KR" altLang="en-US"/>
            </a:pPr>
            <a:r>
              <a:rPr lang="en-US" altLang="ko-KR">
                <a:latin typeface="휴먼모음T"/>
                <a:ea typeface="휴먼모음T"/>
                <a:cs typeface="맑은 고딕"/>
              </a:rPr>
              <a:t>InputStream</a:t>
            </a:r>
          </a:p>
        </p:txBody>
      </p:sp>
      <p:sp>
        <p:nvSpPr>
          <p:cNvPr id="6" name="타원 5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8533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정휘연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임수빈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9008604" y="629701"/>
            <a:ext cx="1727647" cy="739676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목차</a:t>
            </a:r>
          </a:p>
        </p:txBody>
      </p:sp>
      <p:sp>
        <p:nvSpPr>
          <p:cNvPr id="5" name="텍스트 개체 틀 2"/>
          <p:cNvSpPr txBox="1"/>
          <p:nvPr/>
        </p:nvSpPr>
        <p:spPr>
          <a:xfrm>
            <a:off x="3789658" y="2650847"/>
            <a:ext cx="7761806" cy="49714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00000"/>
              </a:lnSpc>
              <a:buAutoNum type="arabicParenR"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프로젝트 목적</a:t>
            </a:r>
          </a:p>
          <a:p>
            <a:pPr marL="742950" indent="-742950">
              <a:lnSpc>
                <a:spcPct val="100000"/>
              </a:lnSpc>
              <a:buFont typeface="Arial"/>
              <a:buAutoNum type="arabicParenR"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프로젝트 제작 툴</a:t>
            </a:r>
          </a:p>
          <a:p>
            <a:pPr marL="742950" indent="-742950">
              <a:lnSpc>
                <a:spcPct val="100000"/>
              </a:lnSpc>
              <a:buAutoNum type="arabicParenR"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프로젝트 소개</a:t>
            </a:r>
          </a:p>
          <a:p>
            <a:pPr marL="742950" indent="-742950">
              <a:lnSpc>
                <a:spcPct val="100000"/>
              </a:lnSpc>
              <a:buAutoNum type="arabicParenR"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프로젝트 제작 과정</a:t>
            </a:r>
          </a:p>
          <a:p>
            <a:pPr marL="742950" indent="-742950">
              <a:lnSpc>
                <a:spcPct val="100000"/>
              </a:lnSpc>
              <a:buAutoNum type="arabicParenR"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프로젝트 후기 및 구현기능</a:t>
            </a:r>
          </a:p>
        </p:txBody>
      </p:sp>
      <p:sp>
        <p:nvSpPr>
          <p:cNvPr id="8" name="텍스트 개체 틀 2"/>
          <p:cNvSpPr txBox="1"/>
          <p:nvPr/>
        </p:nvSpPr>
        <p:spPr>
          <a:xfrm>
            <a:off x="3789658" y="1717793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운동다이어트 운다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…!</a:t>
            </a:r>
            <a:endParaRPr lang="ko-KR" altLang="en-US" sz="400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4880" y="1242642"/>
            <a:ext cx="3401744" cy="56058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rot="21600000" flipH="1">
            <a:off x="1368424" y="1587500"/>
            <a:ext cx="341012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>
              <a:latin typeface="휴먼모음T"/>
              <a:ea typeface="휴먼모음T"/>
              <a:cs typeface="맑은 고딕"/>
            </a:endParaRPr>
          </a:p>
        </p:txBody>
      </p:sp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- FOOD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932061" y="1670049"/>
            <a:ext cx="75129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5810250" y="1444624"/>
            <a:ext cx="5727070" cy="906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달력버튼 : 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ImageButton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을 이용해 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INVISIBLE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되어있는 </a:t>
            </a:r>
          </a:p>
          <a:p>
            <a:pPr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         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CalendarView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를 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VISIBLE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로 설정</a:t>
            </a:r>
          </a:p>
          <a:p>
            <a:pPr>
              <a:defRPr lang="ko-KR" altLang="en-US"/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         다른 모든 기능은 </a:t>
            </a:r>
            <a:r>
              <a:rPr lang="en-US" altLang="ko-KR">
                <a:latin typeface="휴먼모음T"/>
                <a:ea typeface="휴먼모음T"/>
                <a:cs typeface="맑은 고딕"/>
              </a:rPr>
              <a:t>INVISIBLE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로 설정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333274" y="1209303"/>
            <a:ext cx="10877777" cy="5658221"/>
            <a:chOff x="1314224" y="1190253"/>
            <a:chExt cx="10877777" cy="5658221"/>
          </a:xfrm>
        </p:grpSpPr>
        <p:grpSp>
          <p:nvGrpSpPr>
            <p:cNvPr id="27" name="그룹 26"/>
            <p:cNvGrpSpPr/>
            <p:nvPr/>
          </p:nvGrpSpPr>
          <p:grpSpPr>
            <a:xfrm>
              <a:off x="1314224" y="1190253"/>
              <a:ext cx="10877777" cy="5658221"/>
              <a:chOff x="1314224" y="1190253"/>
              <a:chExt cx="10877777" cy="5658221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14224" y="1190253"/>
                <a:ext cx="3427381" cy="5658221"/>
              </a:xfrm>
              <a:prstGeom prst="rect">
                <a:avLst/>
              </a:prstGeom>
            </p:spPr>
          </p:pic>
          <p:cxnSp>
            <p:nvCxnSpPr>
              <p:cNvPr id="23" name="직선 화살표 연결선 43"/>
              <p:cNvCxnSpPr/>
              <p:nvPr/>
            </p:nvCxnSpPr>
            <p:spPr>
              <a:xfrm>
                <a:off x="4824016" y="6435857"/>
                <a:ext cx="717004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그룹 25"/>
              <p:cNvGrpSpPr/>
              <p:nvPr/>
            </p:nvGrpSpPr>
            <p:grpSpPr>
              <a:xfrm>
                <a:off x="5587999" y="5481955"/>
                <a:ext cx="6604002" cy="1091565"/>
                <a:chOff x="5587999" y="5396230"/>
                <a:chExt cx="6604002" cy="1091565"/>
              </a:xfrm>
            </p:grpSpPr>
            <p:sp>
              <p:nvSpPr>
                <p:cNvPr id="24" name="TextBox 44"/>
                <p:cNvSpPr txBox="1"/>
                <p:nvPr/>
              </p:nvSpPr>
              <p:spPr>
                <a:xfrm>
                  <a:off x="5587999" y="5847079"/>
                  <a:ext cx="6604002" cy="6407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 lang="ko-KR" altLang="en-US"/>
                  </a:pPr>
                  <a:r>
                    <a:rPr lang="ko-KR" altLang="en-US">
                      <a:latin typeface="휴먼모음T"/>
                      <a:ea typeface="휴먼모음T"/>
                      <a:cs typeface="맑은 고딕"/>
                    </a:rPr>
                    <a:t>선택한 날짜를 </a:t>
                  </a:r>
                  <a:r>
                    <a:rPr lang="en-US" altLang="ko-KR">
                      <a:latin typeface="휴먼모음T"/>
                      <a:ea typeface="휴먼모음T"/>
                      <a:cs typeface="맑은 고딕"/>
                    </a:rPr>
                    <a:t>calView.getDate()</a:t>
                  </a:r>
                  <a:r>
                    <a:rPr lang="ko-KR" altLang="en-US">
                      <a:latin typeface="휴먼모음T"/>
                      <a:ea typeface="휴먼모음T"/>
                      <a:cs typeface="맑은 고딕"/>
                    </a:rPr>
                    <a:t>를 통해</a:t>
                  </a:r>
                  <a:r>
                    <a:rPr lang="en-US" altLang="ko-KR">
                      <a:latin typeface="휴먼모음T"/>
                      <a:ea typeface="휴먼모음T"/>
                      <a:cs typeface="맑은 고딕"/>
                    </a:rPr>
                    <a:t> Calendar</a:t>
                  </a:r>
                  <a:r>
                    <a:rPr lang="ko-KR" altLang="en-US">
                      <a:latin typeface="휴먼모음T"/>
                      <a:ea typeface="휴먼모음T"/>
                      <a:cs typeface="맑은 고딕"/>
                    </a:rPr>
                    <a:t> 변수에 저장 후</a:t>
                  </a:r>
                </a:p>
                <a:p>
                  <a:pPr>
                    <a:defRPr lang="ko-KR" altLang="en-US"/>
                  </a:pPr>
                  <a:r>
                    <a:rPr lang="ko-KR" altLang="en-US">
                      <a:latin typeface="휴먼모음T"/>
                      <a:ea typeface="휴먼모음T"/>
                      <a:cs typeface="맑은 고딕"/>
                    </a:rPr>
                    <a:t>'년/월/일'을 나타내는 </a:t>
                  </a:r>
                  <a:r>
                    <a:rPr lang="en-US" altLang="ko-KR">
                      <a:latin typeface="휴먼모음T"/>
                      <a:ea typeface="휴먼모음T"/>
                      <a:cs typeface="맑은 고딕"/>
                    </a:rPr>
                    <a:t>TextView</a:t>
                  </a:r>
                  <a:r>
                    <a:rPr lang="ko-KR" altLang="en-US">
                      <a:latin typeface="휴먼모음T"/>
                      <a:ea typeface="휴먼모음T"/>
                      <a:cs typeface="맑은 고딕"/>
                    </a:rPr>
                    <a:t>에 각 값을 </a:t>
                  </a:r>
                  <a:r>
                    <a:rPr lang="en-US" altLang="ko-KR">
                      <a:latin typeface="휴먼모음T"/>
                      <a:ea typeface="휴먼모음T"/>
                      <a:cs typeface="맑은 고딕"/>
                    </a:rPr>
                    <a:t>setText()</a:t>
                  </a:r>
                  <a:r>
                    <a:rPr lang="ko-KR" altLang="en-US">
                      <a:latin typeface="휴먼모음T"/>
                      <a:ea typeface="휴먼모음T"/>
                      <a:cs typeface="맑은 고딕"/>
                    </a:rPr>
                    <a:t>해줌.</a:t>
                  </a:r>
                </a:p>
              </p:txBody>
            </p:sp>
            <p:sp>
              <p:nvSpPr>
                <p:cNvPr id="25" name="TextBox 50"/>
                <p:cNvSpPr txBox="1"/>
                <p:nvPr/>
              </p:nvSpPr>
              <p:spPr>
                <a:xfrm>
                  <a:off x="5651499" y="5396230"/>
                  <a:ext cx="1294766" cy="36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 lang="ko-KR" altLang="en-US"/>
                  </a:pPr>
                  <a:r>
                    <a:rPr lang="ko-KR" altLang="en-US" b="1">
                      <a:latin typeface="휴먼모음T"/>
                      <a:ea typeface="휴먼모음T"/>
                      <a:cs typeface="맑은 고딕"/>
                    </a:rPr>
                    <a:t>선택완료버튼</a:t>
                  </a:r>
                </a:p>
              </p:txBody>
            </p:sp>
          </p:grpSp>
        </p:grpSp>
        <p:sp>
          <p:nvSpPr>
            <p:cNvPr id="28" name="직사각형 27"/>
            <p:cNvSpPr/>
            <p:nvPr/>
          </p:nvSpPr>
          <p:spPr>
            <a:xfrm>
              <a:off x="1370012" y="6280150"/>
              <a:ext cx="904874" cy="53975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txBody>
            <a:bodyPr/>
            <a:lstStyle/>
            <a:p>
              <a:pPr>
                <a:defRPr lang="ko-KR" altLang="en-US"/>
              </a:pPr>
              <a:endParaRPr lang="ko-KR" altLang="en-US"/>
            </a:p>
          </p:txBody>
        </p:sp>
      </p:grpSp>
      <p:sp>
        <p:nvSpPr>
          <p:cNvPr id="15" name="타원 14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256944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김성진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17" grpId="2" animBg="1"/>
      <p:bldP spid="18" grpId="0" animBg="1"/>
      <p:bldP spid="29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4701" y="1188669"/>
            <a:ext cx="3419919" cy="5669331"/>
          </a:xfrm>
          <a:prstGeom prst="rect">
            <a:avLst/>
          </a:prstGeom>
        </p:spPr>
      </p:pic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- FOOD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409624" y="3429001"/>
            <a:ext cx="3206750" cy="200024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휴먼모음T"/>
              <a:ea typeface="휴먼모음T"/>
              <a:cs typeface="맑은 고딕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4625900" y="5238750"/>
            <a:ext cx="79390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29333" y="4407666"/>
            <a:ext cx="5803270" cy="1182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dirty="0">
                <a:latin typeface="휴먼모음T"/>
                <a:ea typeface="휴먼모음T"/>
                <a:cs typeface="맑은 고딕"/>
              </a:rPr>
              <a:t>Calendar</a:t>
            </a:r>
            <a:r>
              <a:rPr lang="ko-KR" altLang="en-US" dirty="0">
                <a:latin typeface="휴먼모음T"/>
                <a:ea typeface="휴먼모음T"/>
                <a:cs typeface="맑은 고딕"/>
              </a:rPr>
              <a:t> → </a:t>
            </a:r>
            <a:r>
              <a:rPr lang="en-US" altLang="ko-KR" dirty="0">
                <a:latin typeface="휴먼모음T"/>
                <a:ea typeface="휴먼모음T"/>
                <a:cs typeface="맑은 고딕"/>
              </a:rPr>
              <a:t>INVISIBLE</a:t>
            </a:r>
            <a:r>
              <a:rPr lang="ko-KR" altLang="en-US" dirty="0">
                <a:latin typeface="휴먼모음T"/>
                <a:ea typeface="휴먼모음T"/>
                <a:cs typeface="맑은 고딕"/>
              </a:rPr>
              <a:t> / 다른 기능들 → </a:t>
            </a:r>
            <a:r>
              <a:rPr lang="en-US" altLang="ko-KR" dirty="0">
                <a:latin typeface="휴먼모음T"/>
                <a:ea typeface="휴먼모음T"/>
                <a:cs typeface="맑은 고딕"/>
              </a:rPr>
              <a:t>VISIBLE</a:t>
            </a:r>
            <a:endParaRPr lang="ko-KR" altLang="en-US" dirty="0">
              <a:latin typeface="휴먼모음T"/>
              <a:ea typeface="휴먼모음T"/>
              <a:cs typeface="맑은 고딕"/>
            </a:endParaRPr>
          </a:p>
          <a:p>
            <a:pPr>
              <a:defRPr lang="ko-KR" altLang="en-US"/>
            </a:pPr>
            <a:r>
              <a:rPr lang="ko-KR" altLang="en-US" dirty="0">
                <a:latin typeface="휴먼모음T"/>
                <a:ea typeface="휴먼모음T"/>
                <a:cs typeface="맑은 고딕"/>
              </a:rPr>
              <a:t>만약 해당 날짜의 데이터가 있으면 </a:t>
            </a:r>
          </a:p>
          <a:p>
            <a:pPr>
              <a:defRPr lang="ko-KR" altLang="en-US"/>
            </a:pPr>
            <a:r>
              <a:rPr lang="en-US" altLang="ko-KR" dirty="0" err="1">
                <a:solidFill>
                  <a:schemeClr val="bg1">
                    <a:lumMod val="10000"/>
                  </a:schemeClr>
                </a:solidFill>
                <a:latin typeface="휴먼모음T"/>
                <a:ea typeface="휴먼모음T"/>
              </a:rPr>
              <a:t>getReadableDatabase</a:t>
            </a:r>
            <a:r>
              <a:rPr lang="en-US" altLang="ko-KR" dirty="0">
                <a:solidFill>
                  <a:schemeClr val="bg1">
                    <a:lumMod val="10000"/>
                  </a:schemeClr>
                </a:solidFill>
                <a:latin typeface="휴먼모음T"/>
                <a:ea typeface="휴먼모음T"/>
              </a:rPr>
              <a:t>()</a:t>
            </a:r>
            <a:r>
              <a:rPr lang="ko-KR" altLang="en-US" dirty="0">
                <a:solidFill>
                  <a:schemeClr val="bg1">
                    <a:lumMod val="10000"/>
                  </a:schemeClr>
                </a:solidFill>
                <a:latin typeface="휴먼모음T"/>
                <a:ea typeface="휴먼모음T"/>
              </a:rPr>
              <a:t>로 데이터베이스를 읽기전용으로 열어</a:t>
            </a:r>
          </a:p>
          <a:p>
            <a:pPr>
              <a:defRPr lang="ko-KR" altLang="en-US"/>
            </a:pPr>
            <a:r>
              <a:rPr lang="ko-KR" altLang="en-US" dirty="0">
                <a:solidFill>
                  <a:schemeClr val="bg1">
                    <a:lumMod val="10000"/>
                  </a:schemeClr>
                </a:solidFill>
                <a:latin typeface="휴먼모음T"/>
                <a:ea typeface="휴먼모음T"/>
                <a:cs typeface="맑은 고딕"/>
              </a:rPr>
              <a:t>선택한 날짜의 내용을 </a:t>
            </a:r>
            <a:r>
              <a:rPr lang="en-US" altLang="ko-KR" dirty="0" err="1">
                <a:solidFill>
                  <a:schemeClr val="bg1">
                    <a:lumMod val="10000"/>
                  </a:schemeClr>
                </a:solidFill>
                <a:latin typeface="휴먼모음T"/>
                <a:ea typeface="휴먼모음T"/>
                <a:cs typeface="맑은 고딕"/>
              </a:rPr>
              <a:t>cursor.moveToNext</a:t>
            </a:r>
            <a:r>
              <a:rPr lang="en-US" altLang="ko-KR" dirty="0">
                <a:solidFill>
                  <a:schemeClr val="bg1">
                    <a:lumMod val="10000"/>
                  </a:schemeClr>
                </a:solidFill>
                <a:latin typeface="휴먼모음T"/>
                <a:ea typeface="휴먼모음T"/>
                <a:cs typeface="맑은 고딕"/>
              </a:rPr>
              <a:t>()</a:t>
            </a:r>
            <a:r>
              <a:rPr lang="ko-KR" altLang="en-US" dirty="0">
                <a:solidFill>
                  <a:schemeClr val="bg1">
                    <a:lumMod val="10000"/>
                  </a:schemeClr>
                </a:solidFill>
                <a:latin typeface="휴먼모음T"/>
                <a:ea typeface="휴먼모음T"/>
                <a:cs typeface="맑은 고딕"/>
              </a:rPr>
              <a:t>로 모두 읽기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3773488" y="1546224"/>
            <a:ext cx="1665931" cy="444500"/>
            <a:chOff x="3763963" y="1565274"/>
            <a:chExt cx="1665931" cy="444500"/>
          </a:xfrm>
        </p:grpSpPr>
        <p:sp>
          <p:nvSpPr>
            <p:cNvPr id="54" name="직사각형 53"/>
            <p:cNvSpPr/>
            <p:nvPr/>
          </p:nvSpPr>
          <p:spPr>
            <a:xfrm>
              <a:off x="3763963" y="1565274"/>
              <a:ext cx="920750" cy="4445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 lang="ko-KR" altLang="en-US"/>
              </a:pPr>
              <a:endParaRPr lang="ko-KR" altLang="en-US"/>
            </a:p>
          </p:txBody>
        </p:sp>
        <p:cxnSp>
          <p:nvCxnSpPr>
            <p:cNvPr id="55" name="직선 화살표 연결선 43"/>
            <p:cNvCxnSpPr/>
            <p:nvPr/>
          </p:nvCxnSpPr>
          <p:spPr>
            <a:xfrm>
              <a:off x="4712891" y="1747652"/>
              <a:ext cx="71700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5600702" y="1508125"/>
            <a:ext cx="2342513" cy="394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2000" dirty="0">
                <a:latin typeface="휴먼모음T"/>
                <a:ea typeface="휴먼모음T"/>
              </a:rPr>
              <a:t>오늘 날짜로 돌아가기</a:t>
            </a:r>
          </a:p>
        </p:txBody>
      </p:sp>
      <p:sp>
        <p:nvSpPr>
          <p:cNvPr id="11" name="타원 10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56944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김성진</a:t>
            </a:r>
            <a:endParaRPr lang="ko-KR" altLang="en-US" sz="2000" dirty="0">
              <a:latin typeface="굴림"/>
              <a:ea typeface="굴림"/>
            </a:endParaRPr>
          </a:p>
        </p:txBody>
      </p:sp>
      <p:sp>
        <p:nvSpPr>
          <p:cNvPr id="14" name="직사각형 62"/>
          <p:cNvSpPr/>
          <p:nvPr/>
        </p:nvSpPr>
        <p:spPr>
          <a:xfrm rot="21600000" flipH="1">
            <a:off x="1558926" y="6161404"/>
            <a:ext cx="1758930" cy="4762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>
                <a:latin typeface="휴먼모음T"/>
                <a:ea typeface="휴먼모음T"/>
                <a:cs typeface="맑은 고딕"/>
              </a:defRPr>
            </a:pPr>
            <a:endParaRPr lang="ko-KR" altLang="en-US">
              <a:latin typeface="휴먼모음T"/>
              <a:ea typeface="휴먼모음T"/>
              <a:cs typeface="맑은 고딕"/>
            </a:endParaRPr>
          </a:p>
        </p:txBody>
      </p:sp>
      <p:sp>
        <p:nvSpPr>
          <p:cNvPr id="15" name="TextBox 63"/>
          <p:cNvSpPr txBox="1"/>
          <p:nvPr/>
        </p:nvSpPr>
        <p:spPr>
          <a:xfrm rot="21600000">
            <a:off x="5351759" y="5764529"/>
            <a:ext cx="4058942" cy="90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>
                <a:latin typeface="휴먼모음T"/>
                <a:ea typeface="휴먼모음T"/>
                <a:cs typeface="맑은 고딕"/>
              </a:rPr>
              <a:t>cursor.moveToNext()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가 해당날짜의 </a:t>
            </a:r>
          </a:p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칼로리를 하나씩 읽을 때 그 값을 모두</a:t>
            </a:r>
          </a:p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>
                <a:latin typeface="휴먼모음T"/>
                <a:ea typeface="휴먼모음T"/>
                <a:cs typeface="맑은 고딕"/>
              </a:rPr>
              <a:t>totalcal</a:t>
            </a:r>
            <a:r>
              <a:rPr lang="ko-KR" altLang="en-US">
                <a:latin typeface="휴먼모음T"/>
                <a:ea typeface="휴먼모음T"/>
                <a:cs typeface="맑은 고딕"/>
              </a:rPr>
              <a:t> 변수에 저장 후 출력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6" grpId="1" animBg="1"/>
      <p:bldP spid="58" grpId="2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- FOOD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1314450" y="1195016"/>
            <a:ext cx="9530715" cy="5662984"/>
            <a:chOff x="1314450" y="1195016"/>
            <a:chExt cx="9530715" cy="566298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31688" y="1195016"/>
              <a:ext cx="3413999" cy="5662984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1314450" y="1920874"/>
              <a:ext cx="1111249" cy="185737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휴먼모음T"/>
                <a:ea typeface="휴먼모음T"/>
                <a:cs typeface="맑은 고딕"/>
              </a:endParaRPr>
            </a:p>
          </p:txBody>
        </p:sp>
        <p:cxnSp>
          <p:nvCxnSpPr>
            <p:cNvPr id="52" name="직선 화살표 연결선 51"/>
            <p:cNvCxnSpPr>
              <a:stCxn id="51" idx="3"/>
            </p:cNvCxnSpPr>
            <p:nvPr/>
          </p:nvCxnSpPr>
          <p:spPr>
            <a:xfrm flipV="1">
              <a:off x="2425699" y="2484437"/>
              <a:ext cx="2707063" cy="36512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286375" y="2349499"/>
              <a:ext cx="5558790" cy="363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ko-KR" altLang="en-US">
                  <a:latin typeface="휴먼모음T"/>
                  <a:ea typeface="휴먼모음T"/>
                  <a:cs typeface="맑은 고딕"/>
                </a:rPr>
                <a:t>자동완성을 이용하여 한글자만 쳤을 때 해당하는 내용 출력</a:t>
              </a:r>
            </a:p>
          </p:txBody>
        </p:sp>
      </p:grpSp>
      <p:sp>
        <p:nvSpPr>
          <p:cNvPr id="9" name="타원 8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256944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김성진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- FOOD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8201" y="1183904"/>
            <a:ext cx="3416659" cy="5674095"/>
          </a:xfrm>
          <a:prstGeom prst="rect">
            <a:avLst/>
          </a:prstGeom>
        </p:spPr>
      </p:pic>
      <p:sp>
        <p:nvSpPr>
          <p:cNvPr id="64" name="직사각형 56"/>
          <p:cNvSpPr/>
          <p:nvPr/>
        </p:nvSpPr>
        <p:spPr>
          <a:xfrm>
            <a:off x="3302000" y="2044700"/>
            <a:ext cx="1428749" cy="39687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>
                <a:latin typeface="휴먼모음T"/>
                <a:ea typeface="휴먼모음T"/>
                <a:cs typeface="맑은 고딕"/>
              </a:defRPr>
            </a:pPr>
            <a:endParaRPr lang="ko-KR" altLang="en-US">
              <a:latin typeface="휴먼모음T"/>
              <a:ea typeface="휴먼모음T"/>
              <a:cs typeface="맑은 고딕"/>
            </a:endParaRPr>
          </a:p>
        </p:txBody>
      </p:sp>
      <p:cxnSp>
        <p:nvCxnSpPr>
          <p:cNvPr id="65" name="직선 화살표 연결선 57"/>
          <p:cNvCxnSpPr>
            <a:stCxn id="64" idx="3"/>
          </p:cNvCxnSpPr>
          <p:nvPr/>
        </p:nvCxnSpPr>
        <p:spPr>
          <a:xfrm>
            <a:off x="4730750" y="2243137"/>
            <a:ext cx="58420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58"/>
          <p:cNvSpPr txBox="1"/>
          <p:nvPr/>
        </p:nvSpPr>
        <p:spPr>
          <a:xfrm>
            <a:off x="5340985" y="1919128"/>
            <a:ext cx="5650231" cy="283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음식이름과 칼로리를 쓴 뒤 </a:t>
            </a:r>
            <a:r>
              <a:rPr lang="en-US" altLang="ko-KR">
                <a:latin typeface="휴먼모음T"/>
                <a:ea typeface="휴먼모음T"/>
              </a:rPr>
              <a:t>getWritableDatabase()</a:t>
            </a:r>
            <a:r>
              <a:rPr lang="ko-KR" altLang="en-US">
                <a:latin typeface="휴먼모음T"/>
                <a:ea typeface="휴먼모음T"/>
              </a:rPr>
              <a:t>로</a:t>
            </a:r>
          </a:p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</a:rPr>
              <a:t>데이터베이스를 쓰기전용으로 열어 </a:t>
            </a:r>
          </a:p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endParaRPr lang="ko-KR" altLang="en-US">
              <a:latin typeface="휴먼모음T"/>
              <a:ea typeface="휴먼모음T"/>
              <a:cs typeface="맑은 고딕"/>
            </a:endParaRPr>
          </a:p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입력버튼 : 날짜, 음식이름, 칼로리 → 데이터베이스에 저장</a:t>
            </a:r>
            <a:r>
              <a:rPr lang="ko-KR" altLang="en-US">
                <a:solidFill>
                  <a:schemeClr val="bg2">
                    <a:lumMod val="30000"/>
                  </a:schemeClr>
                </a:solidFill>
                <a:latin typeface="휴먼모음T"/>
                <a:ea typeface="휴먼모음T"/>
                <a:cs typeface="맑은 고딕"/>
              </a:rPr>
              <a:t>(</a:t>
            </a:r>
            <a:r>
              <a:rPr lang="en-US" altLang="ko-KR">
                <a:solidFill>
                  <a:schemeClr val="bg2">
                    <a:lumMod val="30000"/>
                  </a:schemeClr>
                </a:solidFill>
                <a:latin typeface="휴먼모음T"/>
                <a:ea typeface="휴먼모음T"/>
                <a:cs typeface="맑은 고딕"/>
              </a:rPr>
              <a:t>INSERT)</a:t>
            </a:r>
          </a:p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삭제버튼 : 저장된 데이터베이스에서 해당하는 정보를 삭제</a:t>
            </a:r>
            <a:r>
              <a:rPr lang="ko-KR" altLang="en-US">
                <a:solidFill>
                  <a:schemeClr val="bg2">
                    <a:lumMod val="30000"/>
                  </a:schemeClr>
                </a:solidFill>
                <a:latin typeface="휴먼모음T"/>
                <a:ea typeface="휴먼모음T"/>
                <a:cs typeface="맑은 고딕"/>
              </a:rPr>
              <a:t>(</a:t>
            </a:r>
            <a:r>
              <a:rPr lang="en-US" altLang="ko-KR">
                <a:solidFill>
                  <a:schemeClr val="bg2">
                    <a:lumMod val="30000"/>
                  </a:schemeClr>
                </a:solidFill>
                <a:latin typeface="휴먼모음T"/>
                <a:ea typeface="휴먼모음T"/>
                <a:cs typeface="맑은 고딕"/>
              </a:rPr>
              <a:t>DELETE)</a:t>
            </a:r>
          </a:p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endParaRPr lang="en-US" altLang="ko-KR">
              <a:latin typeface="휴먼모음T"/>
              <a:ea typeface="휴먼모음T"/>
              <a:cs typeface="맑은 고딕"/>
            </a:endParaRPr>
          </a:p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endParaRPr lang="en-US" altLang="ko-KR">
              <a:solidFill>
                <a:schemeClr val="bg1">
                  <a:lumMod val="10000"/>
                </a:schemeClr>
              </a:solidFill>
              <a:latin typeface="휴먼모음T"/>
              <a:ea typeface="휴먼모음T"/>
            </a:endParaRPr>
          </a:p>
          <a:p>
            <a:pPr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ko-KR" altLang="en-US">
                <a:latin typeface="휴먼모음T"/>
                <a:ea typeface="휴먼모음T"/>
                <a:cs typeface="맑은 고딕"/>
              </a:rPr>
              <a:t> </a:t>
            </a:r>
          </a:p>
        </p:txBody>
      </p:sp>
      <p:sp>
        <p:nvSpPr>
          <p:cNvPr id="9" name="타원 8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256944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김성진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8201" y="1161681"/>
            <a:ext cx="3442379" cy="5696318"/>
          </a:xfrm>
          <a:prstGeom prst="rect">
            <a:avLst/>
          </a:prstGeom>
        </p:spPr>
      </p:pic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- FOOD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423535" y="2825749"/>
            <a:ext cx="5678805" cy="1610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음식이름과 칼로리에 입력된 값의 길이 측정(</a:t>
            </a:r>
            <a:r>
              <a:rPr lang="en-US" altLang="ko-KR" sz="2000">
                <a:latin typeface="휴먼모음T"/>
                <a:ea typeface="휴먼모음T"/>
              </a:rPr>
              <a:t>length())</a:t>
            </a:r>
          </a:p>
          <a:p>
            <a:pPr algn="ctr"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↓</a:t>
            </a:r>
          </a:p>
          <a:p>
            <a:pPr algn="ctr"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길이가 0보다 작거나 같을 때(널값일 때)</a:t>
            </a:r>
          </a:p>
          <a:p>
            <a:pPr algn="ctr"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↓</a:t>
            </a:r>
          </a:p>
          <a:p>
            <a:pPr algn="ctr"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안내 </a:t>
            </a:r>
            <a:r>
              <a:rPr lang="en-US" altLang="ko-KR" sz="2000">
                <a:latin typeface="휴먼모음T"/>
                <a:ea typeface="휴먼모음T"/>
              </a:rPr>
              <a:t>Toast</a:t>
            </a:r>
            <a:r>
              <a:rPr lang="ko-KR" altLang="en-US" sz="2000">
                <a:latin typeface="휴먼모음T"/>
                <a:ea typeface="휴먼모음T"/>
              </a:rPr>
              <a:t>메시지 출력</a:t>
            </a:r>
          </a:p>
        </p:txBody>
      </p:sp>
      <p:sp>
        <p:nvSpPr>
          <p:cNvPr id="5" name="타원 4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256944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김성진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- FOOD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5975" y="1175550"/>
            <a:ext cx="3441599" cy="5698554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3742055" y="6095999"/>
            <a:ext cx="4607560" cy="523875"/>
            <a:chOff x="6737350" y="6140449"/>
            <a:chExt cx="4607560" cy="523875"/>
          </a:xfrm>
        </p:grpSpPr>
        <p:sp>
          <p:nvSpPr>
            <p:cNvPr id="66" name="직사각형 65"/>
            <p:cNvSpPr/>
            <p:nvPr/>
          </p:nvSpPr>
          <p:spPr>
            <a:xfrm>
              <a:off x="6737350" y="6140449"/>
              <a:ext cx="984249" cy="523875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>
                  <a:latin typeface="휴먼모음T"/>
                  <a:ea typeface="휴먼모음T"/>
                  <a:cs typeface="맑은 고딕"/>
                </a:defRPr>
              </a:pPr>
              <a:endParaRPr lang="ko-KR" altLang="en-US">
                <a:latin typeface="휴먼모음T"/>
                <a:ea typeface="휴먼모음T"/>
                <a:cs typeface="맑은 고딕"/>
              </a:endParaRPr>
            </a:p>
          </p:txBody>
        </p:sp>
        <p:cxnSp>
          <p:nvCxnSpPr>
            <p:cNvPr id="67" name="직선 화살표 연결선 66"/>
            <p:cNvCxnSpPr>
              <a:stCxn id="66" idx="3"/>
            </p:cNvCxnSpPr>
            <p:nvPr/>
          </p:nvCxnSpPr>
          <p:spPr>
            <a:xfrm>
              <a:off x="7721600" y="6402387"/>
              <a:ext cx="52016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8318498" y="6286499"/>
              <a:ext cx="3026412" cy="3663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lang="ko-KR" altLang="en-US">
                  <a:latin typeface="휴먼모음T"/>
                  <a:ea typeface="휴먼모음T"/>
                  <a:cs typeface="맑은 고딕"/>
                </a:defRPr>
              </a:pPr>
              <a:r>
                <a:rPr lang="en-US" altLang="ko-KR">
                  <a:latin typeface="휴먼모음T"/>
                  <a:ea typeface="휴먼모음T"/>
                  <a:cs typeface="맑은 고딕"/>
                </a:rPr>
                <a:t>finish()</a:t>
              </a:r>
              <a:r>
                <a:rPr lang="ko-KR" altLang="en-US">
                  <a:latin typeface="휴먼모음T"/>
                  <a:ea typeface="휴먼모음T"/>
                  <a:cs typeface="맑은 고딕"/>
                </a:rPr>
                <a:t>하고 첫화면으로 돌아감</a:t>
              </a:r>
            </a:p>
          </p:txBody>
        </p:sp>
      </p:grpSp>
      <p:sp>
        <p:nvSpPr>
          <p:cNvPr id="9" name="타원 8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256944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김성진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– FOOD(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영상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)</a:t>
            </a:r>
          </a:p>
        </p:txBody>
      </p:sp>
      <p:sp>
        <p:nvSpPr>
          <p:cNvPr id="9" name="타원 8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256944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김성진</a:t>
            </a:r>
            <a:endParaRPr lang="ko-KR" altLang="en-US" sz="2000" dirty="0">
              <a:latin typeface="굴림"/>
              <a:ea typeface="굴림"/>
            </a:endParaRPr>
          </a:p>
        </p:txBody>
      </p:sp>
      <p:pic>
        <p:nvPicPr>
          <p:cNvPr id="3" name="bandicam 2016-11-16 17-58-26-0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391" y="1058079"/>
            <a:ext cx="3556280" cy="58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70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89" y="1172663"/>
            <a:ext cx="3339217" cy="5446104"/>
          </a:xfrm>
          <a:prstGeom prst="rect">
            <a:avLst/>
          </a:prstGeom>
        </p:spPr>
      </p:pic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– DRINK</a:t>
            </a:r>
          </a:p>
        </p:txBody>
      </p:sp>
      <p:sp>
        <p:nvSpPr>
          <p:cNvPr id="3" name="설명선 1 2"/>
          <p:cNvSpPr/>
          <p:nvPr/>
        </p:nvSpPr>
        <p:spPr>
          <a:xfrm flipH="1">
            <a:off x="1011877" y="1427169"/>
            <a:ext cx="328006" cy="317398"/>
          </a:xfrm>
          <a:prstGeom prst="borderCallout1">
            <a:avLst>
              <a:gd name="adj1" fmla="val 28274"/>
              <a:gd name="adj2" fmla="val -3551"/>
              <a:gd name="adj3" fmla="val 297483"/>
              <a:gd name="adj4" fmla="val -42181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6" y="1172663"/>
            <a:ext cx="3342288" cy="544610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966138" y="3735748"/>
            <a:ext cx="611801" cy="3059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205516" y="1172663"/>
            <a:ext cx="2711669" cy="55399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사용 </a:t>
            </a:r>
            <a:r>
              <a:rPr lang="en-US" altLang="ko-KR" sz="1500" dirty="0">
                <a:solidFill>
                  <a:srgbClr val="0070C0"/>
                </a:solidFill>
              </a:rPr>
              <a:t>widget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FrameLayout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TextView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CalendarView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Button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sz="1500" dirty="0">
                <a:solidFill>
                  <a:srgbClr val="0070C0"/>
                </a:solidFill>
              </a:rPr>
              <a:t>기능</a:t>
            </a:r>
            <a:endParaRPr lang="en-US" altLang="ko-KR" sz="1500" dirty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TextView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날짜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클릭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CalendarView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나타남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③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날짜를 선택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④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Button(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선택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클릭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⑤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TextView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text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선택 날짜로 바뀜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74065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서희민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이재희</a:t>
            </a:r>
          </a:p>
        </p:txBody>
      </p:sp>
      <p:sp>
        <p:nvSpPr>
          <p:cNvPr id="9" name="타원 8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047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89" y="1172663"/>
            <a:ext cx="3339217" cy="5446104"/>
          </a:xfrm>
          <a:prstGeom prst="rect">
            <a:avLst/>
          </a:prstGeom>
        </p:spPr>
      </p:pic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– DRINK</a:t>
            </a:r>
          </a:p>
        </p:txBody>
      </p:sp>
      <p:sp>
        <p:nvSpPr>
          <p:cNvPr id="3" name="설명선 1 2"/>
          <p:cNvSpPr/>
          <p:nvPr/>
        </p:nvSpPr>
        <p:spPr>
          <a:xfrm flipH="1">
            <a:off x="5005208" y="1979352"/>
            <a:ext cx="328006" cy="317398"/>
          </a:xfrm>
          <a:prstGeom prst="borderCallout1">
            <a:avLst>
              <a:gd name="adj1" fmla="val 28274"/>
              <a:gd name="adj2" fmla="val 97385"/>
              <a:gd name="adj3" fmla="val 327286"/>
              <a:gd name="adj4" fmla="val 626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966138" y="3735748"/>
            <a:ext cx="611801" cy="3059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71" y="1172663"/>
            <a:ext cx="3344099" cy="5446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09866" y="1172663"/>
            <a:ext cx="2787694" cy="50783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사용 </a:t>
            </a:r>
            <a:r>
              <a:rPr lang="en-US" altLang="ko-KR" sz="1500" dirty="0">
                <a:solidFill>
                  <a:srgbClr val="0070C0"/>
                </a:solidFill>
              </a:rPr>
              <a:t>widget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Button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ImageView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TextView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SQLiteDatabase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sz="1500" dirty="0">
                <a:solidFill>
                  <a:srgbClr val="0070C0"/>
                </a:solidFill>
              </a:rPr>
              <a:t>기능</a:t>
            </a:r>
            <a:endParaRPr lang="en-US" altLang="ko-KR" sz="1500" dirty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50ml, 100ml, 500ml 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중 선택해서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‘+’ or ‘–’ 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Button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클릭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저장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Button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클릭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③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DB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날짜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50ml,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100ml, 500ml, total 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값이 저장됨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74065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서희민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이재희</a:t>
            </a:r>
          </a:p>
        </p:txBody>
      </p:sp>
      <p:sp>
        <p:nvSpPr>
          <p:cNvPr id="10" name="타원 9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61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07" y="1172663"/>
            <a:ext cx="3344099" cy="5446104"/>
          </a:xfrm>
          <a:prstGeom prst="rect">
            <a:avLst/>
          </a:prstGeom>
        </p:spPr>
      </p:pic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– DRINK</a:t>
            </a:r>
          </a:p>
        </p:txBody>
      </p:sp>
      <p:sp>
        <p:nvSpPr>
          <p:cNvPr id="3" name="설명선 1 2"/>
          <p:cNvSpPr/>
          <p:nvPr/>
        </p:nvSpPr>
        <p:spPr>
          <a:xfrm flipH="1">
            <a:off x="5081096" y="1013964"/>
            <a:ext cx="328006" cy="317398"/>
          </a:xfrm>
          <a:prstGeom prst="borderCallout1">
            <a:avLst>
              <a:gd name="adj1" fmla="val 23307"/>
              <a:gd name="adj2" fmla="val 97384"/>
              <a:gd name="adj3" fmla="val 262714"/>
              <a:gd name="adj4" fmla="val 3520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3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966138" y="3735748"/>
            <a:ext cx="611801" cy="3059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71" y="1172663"/>
            <a:ext cx="3365713" cy="5473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07063" y="1172663"/>
            <a:ext cx="2790496" cy="48013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사용 </a:t>
            </a:r>
            <a:r>
              <a:rPr lang="en-US" altLang="ko-KR" sz="1500" dirty="0">
                <a:solidFill>
                  <a:srgbClr val="0070C0"/>
                </a:solidFill>
              </a:rPr>
              <a:t>widget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ImageView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TextView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ListView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ListViewAdapter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ArrayList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Button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sz="1500" dirty="0">
                <a:solidFill>
                  <a:srgbClr val="0070C0"/>
                </a:solidFill>
              </a:rPr>
              <a:t>기능</a:t>
            </a:r>
            <a:endParaRPr lang="en-US" altLang="ko-KR" sz="1500" dirty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ImageView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클릭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Intent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시작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③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Custom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ListView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   화면에 나타남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74065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서희민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이재희</a:t>
            </a:r>
          </a:p>
        </p:txBody>
      </p:sp>
      <p:sp>
        <p:nvSpPr>
          <p:cNvPr id="11" name="타원 10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38" y="2778403"/>
            <a:ext cx="3985085" cy="7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25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01.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4375" y="2000723"/>
            <a:ext cx="8175625" cy="2855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arenR"/>
              <a:defRPr lang="ko-KR" altLang="en-US"/>
            </a:pPr>
            <a:r>
              <a:rPr lang="ko-KR" altLang="en-US" sz="2600">
                <a:latin typeface="휴먼모음T"/>
                <a:ea typeface="휴먼모음T"/>
                <a:cs typeface="맑은 고딕"/>
              </a:rPr>
              <a:t>조원들의 협동을 통해 안드로이드 프로그래밍에 대한</a:t>
            </a:r>
          </a:p>
          <a:p>
            <a:pPr marL="514350" indent="-514350">
              <a:buNone/>
              <a:defRPr lang="ko-KR" altLang="en-US"/>
            </a:pPr>
            <a:r>
              <a:rPr lang="ko-KR" altLang="en-US" sz="2600">
                <a:latin typeface="휴먼모음T"/>
                <a:ea typeface="휴먼모음T"/>
                <a:cs typeface="맑은 고딕"/>
              </a:rPr>
              <a:t>  이해도와 문제해결능력 향상</a:t>
            </a:r>
          </a:p>
          <a:p>
            <a:pPr marL="514350" indent="-514350">
              <a:buAutoNum type="arabicParenR"/>
              <a:defRPr lang="ko-KR" altLang="en-US"/>
            </a:pPr>
            <a:endParaRPr lang="ko-KR" altLang="en-US" sz="2600">
              <a:latin typeface="휴먼모음T"/>
              <a:ea typeface="휴먼모음T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600">
                <a:latin typeface="휴먼모음T"/>
                <a:ea typeface="휴먼모음T"/>
                <a:cs typeface="맑은 고딕"/>
              </a:rPr>
              <a:t>2) 수업시간에 배운 기능을 최대한으로 사용한 기본적이면서    </a:t>
            </a:r>
          </a:p>
          <a:p>
            <a:pPr>
              <a:defRPr lang="ko-KR" altLang="en-US"/>
            </a:pPr>
            <a:r>
              <a:rPr lang="ko-KR" altLang="en-US" sz="2600">
                <a:latin typeface="휴먼모음T"/>
                <a:ea typeface="휴먼모음T"/>
                <a:cs typeface="맑은 고딕"/>
              </a:rPr>
              <a:t>  유용한 프로젝트 제작</a:t>
            </a:r>
          </a:p>
          <a:p>
            <a:pPr>
              <a:defRPr lang="ko-KR" altLang="en-US"/>
            </a:pPr>
            <a:endParaRPr lang="ko-KR" altLang="en-US" sz="2600">
              <a:latin typeface="휴먼모음T"/>
              <a:ea typeface="휴먼모음T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600">
                <a:latin typeface="휴먼모음T"/>
                <a:ea typeface="휴먼모음T"/>
                <a:cs typeface="맑은 고딕"/>
              </a:rPr>
              <a:t>3) 조기종강 그리고 </a:t>
            </a:r>
            <a:r>
              <a:rPr lang="ko-KR" altLang="en-US" sz="2600">
                <a:solidFill>
                  <a:srgbClr val="FF0000"/>
                </a:solidFill>
                <a:latin typeface="휴먼모음T"/>
                <a:ea typeface="휴먼모음T"/>
                <a:cs typeface="맑은 고딕"/>
              </a:rPr>
              <a:t>좋은 성적</a:t>
            </a:r>
          </a:p>
        </p:txBody>
      </p:sp>
      <p:sp>
        <p:nvSpPr>
          <p:cNvPr id="4" name="타원 3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14" y="1145477"/>
            <a:ext cx="3365713" cy="5473290"/>
          </a:xfrm>
          <a:prstGeom prst="rect">
            <a:avLst/>
          </a:prstGeom>
        </p:spPr>
      </p:pic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– DRINK</a:t>
            </a:r>
          </a:p>
        </p:txBody>
      </p:sp>
      <p:sp>
        <p:nvSpPr>
          <p:cNvPr id="3" name="설명선 1 2"/>
          <p:cNvSpPr/>
          <p:nvPr/>
        </p:nvSpPr>
        <p:spPr>
          <a:xfrm flipH="1">
            <a:off x="5193226" y="1329274"/>
            <a:ext cx="328006" cy="317398"/>
          </a:xfrm>
          <a:prstGeom prst="borderCallout1">
            <a:avLst>
              <a:gd name="adj1" fmla="val 23307"/>
              <a:gd name="adj2" fmla="val 97384"/>
              <a:gd name="adj3" fmla="val 332254"/>
              <a:gd name="adj4" fmla="val 6067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4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966138" y="3735748"/>
            <a:ext cx="611801" cy="3059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28" y="1152069"/>
            <a:ext cx="3378673" cy="5473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38593" y="1152069"/>
            <a:ext cx="2743200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사용 </a:t>
            </a:r>
            <a:r>
              <a:rPr lang="en-US" altLang="ko-KR" sz="1500" dirty="0">
                <a:solidFill>
                  <a:srgbClr val="0070C0"/>
                </a:solidFill>
              </a:rPr>
              <a:t>widget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AlertDialog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sz="1500" dirty="0">
                <a:solidFill>
                  <a:srgbClr val="0070C0"/>
                </a:solidFill>
              </a:rPr>
              <a:t>기능</a:t>
            </a:r>
            <a:endParaRPr lang="en-US" altLang="ko-KR" sz="1500" dirty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ListView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Item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클릭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대화상자 나타남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날짜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50ml, 100ml, 500ml,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total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값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74065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서희민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이재희</a:t>
            </a:r>
          </a:p>
        </p:txBody>
      </p:sp>
      <p:sp>
        <p:nvSpPr>
          <p:cNvPr id="10" name="타원 9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927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07" y="1172663"/>
            <a:ext cx="3344099" cy="5446104"/>
          </a:xfrm>
          <a:prstGeom prst="rect">
            <a:avLst/>
          </a:prstGeom>
        </p:spPr>
      </p:pic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– DRINK</a:t>
            </a:r>
          </a:p>
        </p:txBody>
      </p:sp>
      <p:sp>
        <p:nvSpPr>
          <p:cNvPr id="3" name="설명선 1 2"/>
          <p:cNvSpPr/>
          <p:nvPr/>
        </p:nvSpPr>
        <p:spPr>
          <a:xfrm flipH="1">
            <a:off x="5081096" y="1013964"/>
            <a:ext cx="328006" cy="317398"/>
          </a:xfrm>
          <a:prstGeom prst="borderCallout1">
            <a:avLst>
              <a:gd name="adj1" fmla="val 23307"/>
              <a:gd name="adj2" fmla="val 97384"/>
              <a:gd name="adj3" fmla="val 242846"/>
              <a:gd name="adj4" fmla="val 2270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966138" y="3735748"/>
            <a:ext cx="611801" cy="3059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74318" y="1172663"/>
            <a:ext cx="3217682" cy="56323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초기 구현 과정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알람 시간 선택 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set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버튼을 누를 경우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ListView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알람 추가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②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reset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클릭 시 알람 초기화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문제점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알람을 순차적으로 설정할 땐 이상이 없지만 섞어서 설정할 때 중간에 설정할 알람이 울리지 않음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② 마지막에 설정한 알람에 이전에 설정한 알람이 겹쳐서 울리는 문제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③ 타이머 실행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  <p:pic>
        <p:nvPicPr>
          <p:cNvPr id="2" name="녹화_2016_11_16_23_50_51_6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7671" y="1172663"/>
            <a:ext cx="3146964" cy="5446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74065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서희민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이재희</a:t>
            </a:r>
          </a:p>
        </p:txBody>
      </p:sp>
      <p:sp>
        <p:nvSpPr>
          <p:cNvPr id="11" name="타원 10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629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07" y="1172663"/>
            <a:ext cx="3344099" cy="5446104"/>
          </a:xfrm>
          <a:prstGeom prst="rect">
            <a:avLst/>
          </a:prstGeom>
        </p:spPr>
      </p:pic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– DRINK</a:t>
            </a:r>
          </a:p>
        </p:txBody>
      </p:sp>
      <p:sp>
        <p:nvSpPr>
          <p:cNvPr id="3" name="설명선 1 2"/>
          <p:cNvSpPr/>
          <p:nvPr/>
        </p:nvSpPr>
        <p:spPr>
          <a:xfrm flipH="1">
            <a:off x="5081096" y="1013964"/>
            <a:ext cx="328006" cy="317398"/>
          </a:xfrm>
          <a:prstGeom prst="borderCallout1">
            <a:avLst>
              <a:gd name="adj1" fmla="val 23307"/>
              <a:gd name="adj2" fmla="val 97384"/>
              <a:gd name="adj3" fmla="val 242846"/>
              <a:gd name="adj4" fmla="val 2270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966138" y="3735748"/>
            <a:ext cx="611801" cy="3059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71" y="1172663"/>
            <a:ext cx="3347168" cy="54461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53408" y="1172663"/>
            <a:ext cx="2938592" cy="56323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사용 </a:t>
            </a:r>
            <a:r>
              <a:rPr lang="en-US" altLang="ko-KR" sz="1500" dirty="0">
                <a:solidFill>
                  <a:srgbClr val="0070C0"/>
                </a:solidFill>
              </a:rPr>
              <a:t>widget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ImageView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View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TimePicker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NotificationManager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MediaPlayer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NotificationCompat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AlarmManager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AlertDialog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Intent</a:t>
            </a:r>
          </a:p>
          <a:p>
            <a:r>
              <a:rPr lang="en-US" altLang="ko-KR" b="1" dirty="0" err="1">
                <a:solidFill>
                  <a:srgbClr val="FF0000"/>
                </a:solidFill>
              </a:rPr>
              <a:t>PendingIntent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sz="1500" dirty="0">
                <a:solidFill>
                  <a:srgbClr val="0070C0"/>
                </a:solidFill>
              </a:rPr>
              <a:t>기능</a:t>
            </a:r>
            <a:endParaRPr lang="en-US" altLang="ko-KR" sz="1500" dirty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알람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시간 선택 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설정 버튼 클릭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해제 버튼 클릭 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알람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해제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74065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서희민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이재희</a:t>
            </a:r>
          </a:p>
        </p:txBody>
      </p:sp>
      <p:sp>
        <p:nvSpPr>
          <p:cNvPr id="11" name="타원 10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989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40" y="1172663"/>
            <a:ext cx="3372917" cy="54461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03" y="1172663"/>
            <a:ext cx="3347168" cy="5446104"/>
          </a:xfrm>
          <a:prstGeom prst="rect">
            <a:avLst/>
          </a:prstGeom>
        </p:spPr>
      </p:pic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– DRINK</a:t>
            </a:r>
          </a:p>
        </p:txBody>
      </p:sp>
      <p:sp>
        <p:nvSpPr>
          <p:cNvPr id="3" name="설명선 1 2"/>
          <p:cNvSpPr/>
          <p:nvPr/>
        </p:nvSpPr>
        <p:spPr>
          <a:xfrm flipH="1">
            <a:off x="5025856" y="1013964"/>
            <a:ext cx="328006" cy="317398"/>
          </a:xfrm>
          <a:prstGeom prst="borderCallout1">
            <a:avLst>
              <a:gd name="adj1" fmla="val 38208"/>
              <a:gd name="adj2" fmla="val -3552"/>
              <a:gd name="adj3" fmla="val 381926"/>
              <a:gd name="adj4" fmla="val -2007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6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966138" y="3735748"/>
            <a:ext cx="611801" cy="3059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53408" y="1156897"/>
            <a:ext cx="2938592" cy="55399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070C0"/>
                </a:solidFill>
              </a:rPr>
              <a:t>사용 </a:t>
            </a:r>
            <a:r>
              <a:rPr lang="en-US" altLang="ko-KR" sz="1500" dirty="0">
                <a:solidFill>
                  <a:srgbClr val="0070C0"/>
                </a:solidFill>
              </a:rPr>
              <a:t>widget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ImageView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View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TimePicker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NotificationManager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MediaPlayer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NotificationCompat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rgbClr val="FF0000"/>
                </a:solidFill>
              </a:rPr>
              <a:t>AlarmManager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AlertDialog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Intent</a:t>
            </a:r>
          </a:p>
          <a:p>
            <a:r>
              <a:rPr lang="en-US" altLang="ko-KR" b="1" dirty="0" err="1">
                <a:solidFill>
                  <a:srgbClr val="FF0000"/>
                </a:solidFill>
              </a:rPr>
              <a:t>PendingIntent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sz="1500" dirty="0">
                <a:solidFill>
                  <a:srgbClr val="0070C0"/>
                </a:solidFill>
              </a:rPr>
              <a:t>기능</a:t>
            </a:r>
            <a:endParaRPr lang="en-US" altLang="ko-KR" sz="1500" dirty="0">
              <a:solidFill>
                <a:srgbClr val="0070C0"/>
              </a:solidFill>
            </a:endParaRPr>
          </a:p>
          <a:p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설정된 시간에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알림음과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함께 상단 바로 알림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상단 바 클릭 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   drink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화면으로 이동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74065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서희민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이재희</a:t>
            </a:r>
          </a:p>
        </p:txBody>
      </p:sp>
      <p:sp>
        <p:nvSpPr>
          <p:cNvPr id="11" name="타원 10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956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– DRINK</a:t>
            </a:r>
          </a:p>
        </p:txBody>
      </p:sp>
      <p:pic>
        <p:nvPicPr>
          <p:cNvPr id="7" name="최종-drink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6218" y="1132249"/>
            <a:ext cx="3270578" cy="5515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74065" y="0"/>
            <a:ext cx="18934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굴림"/>
                <a:ea typeface="굴림"/>
              </a:rPr>
              <a:t>서희민</a:t>
            </a:r>
            <a:r>
              <a:rPr lang="en-US" altLang="ko-KR" sz="2000" dirty="0">
                <a:latin typeface="굴림"/>
                <a:ea typeface="굴림"/>
              </a:rPr>
              <a:t>, </a:t>
            </a:r>
            <a:r>
              <a:rPr lang="ko-KR" altLang="en-US" sz="2000" dirty="0">
                <a:latin typeface="굴림"/>
                <a:ea typeface="굴림"/>
              </a:rPr>
              <a:t>이재희</a:t>
            </a:r>
          </a:p>
        </p:txBody>
      </p:sp>
      <p:sp>
        <p:nvSpPr>
          <p:cNvPr id="6" name="타원 5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928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5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후기 및 구현기능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5562" y="1529255"/>
            <a:ext cx="88265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 err="1">
                <a:latin typeface="휴먼모음T"/>
                <a:ea typeface="휴먼모음T"/>
              </a:rPr>
              <a:t>TableLayout</a:t>
            </a:r>
            <a:r>
              <a:rPr lang="ko-KR" altLang="en-US" dirty="0">
                <a:latin typeface="휴먼모음T"/>
                <a:ea typeface="휴먼모음T"/>
              </a:rPr>
              <a:t>으로 입력한 숫자를 </a:t>
            </a:r>
            <a:r>
              <a:rPr lang="en-US" altLang="ko-KR" dirty="0" err="1">
                <a:latin typeface="휴먼모음T"/>
                <a:ea typeface="휴먼모음T"/>
              </a:rPr>
              <a:t>addTextChangedListener</a:t>
            </a:r>
            <a:r>
              <a:rPr lang="ko-KR" altLang="en-US" dirty="0">
                <a:latin typeface="휴먼모음T"/>
                <a:ea typeface="휴먼모음T"/>
              </a:rPr>
              <a:t>에 넣어서 변경하고 지우기 버튼을 구현하고 싶었고 그래프로 물 마신 양과 칼로리 량과 운동 양을 나타내고 싶었는데</a:t>
            </a:r>
            <a:r>
              <a:rPr lang="en-US" altLang="ko-KR" dirty="0">
                <a:latin typeface="휴먼모음T"/>
                <a:ea typeface="휴먼모음T"/>
              </a:rPr>
              <a:t>,</a:t>
            </a:r>
            <a:r>
              <a:rPr lang="ko-KR" altLang="en-US" dirty="0">
                <a:latin typeface="휴먼모음T"/>
                <a:ea typeface="휴먼모음T"/>
              </a:rPr>
              <a:t> 하지 못해서 많이 아쉬웠고 다음에 기회가 된다면 해보고 싶습니다</a:t>
            </a:r>
            <a:r>
              <a:rPr lang="en-US" altLang="ko-KR" dirty="0">
                <a:latin typeface="휴먼모음T"/>
                <a:ea typeface="휴먼모음T"/>
              </a:rPr>
              <a:t>. </a:t>
            </a:r>
          </a:p>
          <a:p>
            <a:pPr lvl="0">
              <a:defRPr lang="ko-KR" altLang="en-US"/>
            </a:pPr>
            <a:endParaRPr lang="en-US" altLang="ko-KR" dirty="0">
              <a:latin typeface="휴먼모음T"/>
              <a:ea typeface="휴먼모음T"/>
            </a:endParaRPr>
          </a:p>
          <a:p>
            <a:pPr lvl="0">
              <a:defRPr lang="ko-KR" altLang="en-US"/>
            </a:pPr>
            <a:r>
              <a:rPr lang="ko-KR" altLang="en-US" dirty="0" err="1">
                <a:latin typeface="휴먼모음T"/>
                <a:ea typeface="휴먼모음T"/>
              </a:rPr>
              <a:t>위젯을</a:t>
            </a:r>
            <a:r>
              <a:rPr lang="ko-KR" altLang="en-US" dirty="0">
                <a:latin typeface="휴먼모음T"/>
                <a:ea typeface="휴먼모음T"/>
              </a:rPr>
              <a:t> 다루는 클래스는 일반 </a:t>
            </a:r>
            <a:r>
              <a:rPr lang="ko-KR" altLang="en-US" dirty="0" err="1">
                <a:latin typeface="휴먼모음T"/>
                <a:ea typeface="휴먼모음T"/>
              </a:rPr>
              <a:t>액티비티</a:t>
            </a:r>
            <a:r>
              <a:rPr lang="ko-KR" altLang="en-US" dirty="0">
                <a:latin typeface="휴먼모음T"/>
                <a:ea typeface="휴먼모음T"/>
              </a:rPr>
              <a:t> 클래스와 많이 달라서 작은 기능을 구현하는데도 많은 어려움이 뒤따랐습니다</a:t>
            </a:r>
            <a:r>
              <a:rPr lang="en-US" altLang="ko-KR" dirty="0">
                <a:latin typeface="휴먼모음T"/>
                <a:ea typeface="휴먼모음T"/>
              </a:rPr>
              <a:t>. </a:t>
            </a:r>
            <a:r>
              <a:rPr lang="ko-KR" altLang="en-US" dirty="0">
                <a:latin typeface="휴먼모음T"/>
                <a:ea typeface="휴먼모음T"/>
              </a:rPr>
              <a:t>하지만 팀원들의 조언과 인터넷 검색을 통하여 원하는 기능을 구현해낼 수 있어서 기뻤습니다</a:t>
            </a:r>
            <a:r>
              <a:rPr lang="en-US" altLang="ko-KR" dirty="0">
                <a:latin typeface="휴먼모음T"/>
                <a:ea typeface="휴먼모음T"/>
              </a:rPr>
              <a:t>.</a:t>
            </a:r>
          </a:p>
          <a:p>
            <a:pPr lvl="0">
              <a:defRPr lang="ko-KR" altLang="en-US"/>
            </a:pPr>
            <a:endParaRPr lang="en-US" altLang="ko-KR" dirty="0">
              <a:latin typeface="휴먼모음T"/>
              <a:ea typeface="휴먼모음T"/>
            </a:endParaRPr>
          </a:p>
          <a:p>
            <a:pPr lvl="0">
              <a:defRPr lang="ko-KR" altLang="en-US"/>
            </a:pPr>
            <a:endParaRPr lang="ko-KR" altLang="en-US" dirty="0">
              <a:latin typeface="휴먼모음T"/>
              <a:ea typeface="휴먼모음T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5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후기 및 구현기능</a:t>
            </a:r>
          </a:p>
        </p:txBody>
      </p:sp>
      <p:graphicFrame>
        <p:nvGraphicFramePr>
          <p:cNvPr id="9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905526"/>
              </p:ext>
            </p:extLst>
          </p:nvPr>
        </p:nvGraphicFramePr>
        <p:xfrm>
          <a:off x="1453590" y="876238"/>
          <a:ext cx="4592678" cy="5942769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344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구현여부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텍스트뷰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/>
                        <a:t>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에디트텍스트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841">
                <a:tc>
                  <a:txBody>
                    <a:bodyPr/>
                    <a:lstStyle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컴파운드버튼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체크박스 / 스위치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토글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라디오버튼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이미지뷰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이미지버튼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크로노미터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85710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latinLnBrk="0">
                        <a:defRPr lang="ko-KR" altLang="en-US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렐러티브레이아웃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latinLnBrk="0">
                        <a:defRPr lang="ko-KR" altLang="en-US"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드로우레이아웃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858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프레임레이아웃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테이블레이아웃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06342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탭 호스트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531600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타임피커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데이트피커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캘린더뷰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자동완성텍스트뷰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9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스크롤뷰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51358"/>
              </p:ext>
            </p:extLst>
          </p:nvPr>
        </p:nvGraphicFramePr>
        <p:xfrm>
          <a:off x="6808599" y="876237"/>
          <a:ext cx="4749555" cy="5981764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345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59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/>
                        <a:t>구현여부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marR="0" indent="0" algn="l" defTabSz="8858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슬라이딩드로어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511926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토스트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웹 뷰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71411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대화상자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목록식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파일처리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컨텍스트 메뉴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옵션 메뉴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84367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그래픽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latinLnBrk="0">
                        <a:defRPr lang="ko-KR" altLang="en-US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indent="0" algn="l" defTabSz="885826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액티비티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indent="0" algn="l" defTabSz="885826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프로그레스바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시크바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레이팅바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964113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indent="0" algn="l" defTabSz="885826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암시적 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인텐트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Uri.parse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latinLnBrk="0">
                        <a:defRPr lang="ko-KR" altLang="en-US"/>
                      </a:pP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어댑터뷰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리스트뷰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그리드뷰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indent="0" algn="l" defTabSz="885826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SQLite(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012">
                <a:tc>
                  <a:txBody>
                    <a:bodyPr/>
                    <a:lstStyle/>
                    <a:p>
                      <a:pPr marL="0" indent="0" algn="l" defTabSz="885826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오디오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5</a:t>
            </a: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후기 및 구현기능</a:t>
            </a:r>
          </a:p>
        </p:txBody>
      </p:sp>
      <p:sp>
        <p:nvSpPr>
          <p:cNvPr id="5" name="타원 4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graphicFrame>
        <p:nvGraphicFramePr>
          <p:cNvPr id="7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25158"/>
              </p:ext>
            </p:extLst>
          </p:nvPr>
        </p:nvGraphicFramePr>
        <p:xfrm>
          <a:off x="1925562" y="1221171"/>
          <a:ext cx="4749555" cy="3594723"/>
        </p:xfrm>
        <a:graphic>
          <a:graphicData uri="http://schemas.openxmlformats.org/drawingml/2006/table">
            <a:tbl>
              <a:tblPr firstRow="1" bandRow="1">
                <a:tableStyleId>{C42EA1FB-0CFC-4A56-AEC5-BAC51FA1AD34}</a:tableStyleId>
              </a:tblPr>
              <a:tblGrid>
                <a:gridCol w="3451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7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/>
                        <a:t>구현여부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794">
                <a:tc>
                  <a:txBody>
                    <a:bodyPr/>
                    <a:lstStyle/>
                    <a:p>
                      <a:pPr marL="0" indent="0" algn="l" defTabSz="885826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Google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지도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 smtClean="0"/>
                        <a:t>O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40582"/>
                  </a:ext>
                </a:extLst>
              </a:tr>
              <a:tr h="399794">
                <a:tc>
                  <a:txBody>
                    <a:bodyPr/>
                    <a:lstStyle/>
                    <a:p>
                      <a:pPr marL="0" indent="0" algn="l" defTabSz="885826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511926"/>
                  </a:ext>
                </a:extLst>
              </a:tr>
              <a:tr h="399794">
                <a:tc>
                  <a:txBody>
                    <a:bodyPr/>
                    <a:lstStyle/>
                    <a:p>
                      <a:pPr marL="0" indent="0" algn="l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AlramManager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7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NotificationCompat</a:t>
                      </a:r>
                      <a:endParaRPr lang="en-US" altLang="ko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794">
                <a:tc>
                  <a:txBody>
                    <a:bodyPr/>
                    <a:lstStyle/>
                    <a:p>
                      <a:pPr latinLnBrk="0">
                        <a:defRPr lang="ko-KR" altLang="en-US"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NotificationManager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794">
                <a:tc>
                  <a:txBody>
                    <a:bodyPr/>
                    <a:lstStyle/>
                    <a:p>
                      <a:r>
                        <a:rPr lang="en-US" altLang="ko-KR" dirty="0"/>
                        <a:t>Handler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794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스피너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794">
                <a:tc>
                  <a:txBody>
                    <a:bodyPr/>
                    <a:lstStyle/>
                    <a:p>
                      <a:pPr marL="0" indent="0" algn="l" defTabSz="885826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타이머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9923" y="2883878"/>
            <a:ext cx="3191607" cy="695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/>
              <a:t>감사합니다</a:t>
            </a:r>
            <a:r>
              <a:rPr lang="en-US" altLang="ko-KR" sz="4000"/>
              <a:t>.</a:t>
            </a:r>
            <a:endParaRPr lang="ko-KR" altLang="en-US" sz="4000"/>
          </a:p>
        </p:txBody>
      </p:sp>
      <p:sp>
        <p:nvSpPr>
          <p:cNvPr id="3" name="타원 2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</a:rPr>
              <a:t>02.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</a:rPr>
              <a:t>프로젝트 제작 툴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37557" y="2058145"/>
            <a:ext cx="10860501" cy="3597090"/>
            <a:chOff x="975657" y="2058145"/>
            <a:chExt cx="10860501" cy="3597090"/>
          </a:xfrm>
        </p:grpSpPr>
        <p:sp>
          <p:nvSpPr>
            <p:cNvPr id="3" name="TextBox 2"/>
            <p:cNvSpPr txBox="1"/>
            <p:nvPr/>
          </p:nvSpPr>
          <p:spPr>
            <a:xfrm>
              <a:off x="975657" y="2070843"/>
              <a:ext cx="3111832" cy="5752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200">
                  <a:latin typeface="휴먼모음T"/>
                  <a:ea typeface="휴먼모음T"/>
                </a:rPr>
                <a:t> </a:t>
              </a:r>
              <a:r>
                <a:rPr lang="en-US" altLang="ko-KR" sz="3200">
                  <a:latin typeface="휴먼모음T"/>
                  <a:ea typeface="휴먼모음T"/>
                </a:rPr>
                <a:t>Tool</a:t>
              </a:r>
              <a:endParaRPr lang="ko-KR" altLang="en-US" sz="3200">
                <a:latin typeface="휴먼모음T"/>
                <a:ea typeface="휴먼모음T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078383" y="2599437"/>
              <a:ext cx="2948787" cy="305579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9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62658" y="3258314"/>
              <a:ext cx="3873500" cy="1836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2"/>
            <p:cNvSpPr txBox="1"/>
            <p:nvPr/>
          </p:nvSpPr>
          <p:spPr>
            <a:xfrm>
              <a:off x="8182907" y="2058145"/>
              <a:ext cx="3492832" cy="57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200">
                  <a:latin typeface="휴먼모음T"/>
                  <a:ea typeface="휴먼모음T"/>
                </a:rPr>
                <a:t> </a:t>
              </a:r>
              <a:r>
                <a:rPr lang="en-US" altLang="ko-KR" sz="3200">
                  <a:latin typeface="휴먼모음T"/>
                  <a:ea typeface="휴먼모음T"/>
                </a:rPr>
                <a:t>Database</a:t>
              </a:r>
            </a:p>
          </p:txBody>
        </p:sp>
        <p:sp>
          <p:nvSpPr>
            <p:cNvPr id="12" name="TextBox 2"/>
            <p:cNvSpPr txBox="1"/>
            <p:nvPr/>
          </p:nvSpPr>
          <p:spPr>
            <a:xfrm>
              <a:off x="4269131" y="2070845"/>
              <a:ext cx="3399738" cy="57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3200">
                  <a:latin typeface="휴먼모음T"/>
                  <a:ea typeface="휴먼모음T"/>
                </a:rPr>
                <a:t>언어</a:t>
              </a:r>
            </a:p>
          </p:txBody>
        </p:sp>
        <p:pic>
          <p:nvPicPr>
            <p:cNvPr id="14" name="그림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84957" y="3267217"/>
              <a:ext cx="3302430" cy="1767610"/>
            </a:xfrm>
            <a:prstGeom prst="rect">
              <a:avLst/>
            </a:prstGeom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0" name="타원 9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03.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소개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063993" y="2092425"/>
            <a:ext cx="10270388" cy="4765575"/>
            <a:chOff x="1219302" y="1476372"/>
            <a:chExt cx="10270388" cy="4765575"/>
          </a:xfrm>
        </p:grpSpPr>
        <p:grpSp>
          <p:nvGrpSpPr>
            <p:cNvPr id="22" name="그룹 21"/>
            <p:cNvGrpSpPr/>
            <p:nvPr/>
          </p:nvGrpSpPr>
          <p:grpSpPr>
            <a:xfrm>
              <a:off x="6153150" y="2222220"/>
              <a:ext cx="5336540" cy="3545515"/>
              <a:chOff x="6153150" y="2222220"/>
              <a:chExt cx="5336540" cy="3545515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lum bright="19000"/>
              </a:blip>
              <a:stretch>
                <a:fillRect/>
              </a:stretch>
            </p:blipFill>
            <p:spPr>
              <a:xfrm>
                <a:off x="6605266" y="2222220"/>
                <a:ext cx="4077342" cy="3545515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153150" y="3603624"/>
                <a:ext cx="5336540" cy="123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 lang="ko-KR" altLang="en-US">
                    <a:latin typeface="휴먼모음T"/>
                    <a:ea typeface="휴먼모음T"/>
                    <a:cs typeface="맑은 고딕"/>
                  </a:defRPr>
                </a:pPr>
                <a:r>
                  <a:rPr lang="ko-KR" altLang="en-US" sz="2500" b="1">
                    <a:solidFill>
                      <a:schemeClr val="bg1">
                        <a:lumMod val="10000"/>
                      </a:schemeClr>
                    </a:solidFill>
                    <a:latin typeface="휴먼모음T"/>
                    <a:ea typeface="휴먼모음T"/>
                    <a:cs typeface="맑은 고딕"/>
                  </a:rPr>
                  <a:t>우리는 살이 찌면 절망에 운다....</a:t>
                </a:r>
              </a:p>
              <a:p>
                <a:pPr>
                  <a:defRPr lang="ko-KR" altLang="en-US">
                    <a:latin typeface="휴먼모음T"/>
                    <a:ea typeface="휴먼모음T"/>
                    <a:cs typeface="맑은 고딕"/>
                  </a:defRPr>
                </a:pPr>
                <a:r>
                  <a:rPr lang="ko-KR" altLang="en-US" sz="2500" b="1">
                    <a:solidFill>
                      <a:schemeClr val="bg1">
                        <a:lumMod val="10000"/>
                      </a:schemeClr>
                    </a:solidFill>
                    <a:latin typeface="휴먼모음T"/>
                    <a:ea typeface="휴먼모음T"/>
                    <a:cs typeface="맑은 고딕"/>
                  </a:rPr>
                  <a:t>      살이 안빠지면 슬퍼서 운다...</a:t>
                </a:r>
              </a:p>
              <a:p>
                <a:pPr>
                  <a:defRPr lang="ko-KR" altLang="en-US">
                    <a:latin typeface="휴먼모음T"/>
                    <a:ea typeface="휴먼모음T"/>
                    <a:cs typeface="맑은 고딕"/>
                  </a:defRPr>
                </a:pPr>
                <a:r>
                  <a:rPr lang="ko-KR" altLang="en-US" sz="2500" b="1">
                    <a:solidFill>
                      <a:schemeClr val="bg1">
                        <a:lumMod val="10000"/>
                      </a:schemeClr>
                    </a:solidFill>
                    <a:latin typeface="휴먼모음T"/>
                    <a:ea typeface="휴먼모음T"/>
                    <a:cs typeface="맑은 고딕"/>
                  </a:rPr>
                  <a:t>          살이 빠지면 기뻐서 운다...</a:t>
                </a:r>
                <a:endParaRPr lang="ko-KR" altLang="en-US" sz="2600" b="1">
                  <a:solidFill>
                    <a:schemeClr val="bg1">
                      <a:lumMod val="10000"/>
                    </a:schemeClr>
                  </a:solidFill>
                  <a:latin typeface="휴먼모음T"/>
                  <a:ea typeface="휴먼모음T"/>
                  <a:cs typeface="맑은 고딕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528427" y="1476372"/>
              <a:ext cx="1096897" cy="753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lang="ko-KR" altLang="en-US"/>
              </a:pPr>
              <a:r>
                <a:rPr lang="ko-KR" altLang="en-US" sz="4400" b="1">
                  <a:solidFill>
                    <a:srgbClr val="0000FF"/>
                  </a:solidFill>
                  <a:latin typeface="휴먼모음T"/>
                  <a:ea typeface="휴먼모음T"/>
                  <a:cs typeface="맑은 고딕"/>
                </a:rPr>
                <a:t>운다</a:t>
              </a: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219302" y="1949551"/>
              <a:ext cx="4292397" cy="4292396"/>
              <a:chOff x="1219302" y="1949551"/>
              <a:chExt cx="4292397" cy="4292396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>
                <a:lum bright="50000"/>
              </a:blip>
              <a:stretch>
                <a:fillRect/>
              </a:stretch>
            </p:blipFill>
            <p:spPr>
              <a:xfrm>
                <a:off x="1219302" y="1949551"/>
                <a:ext cx="4292396" cy="4292396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381247" y="3844130"/>
                <a:ext cx="2342517" cy="548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 lang="ko-KR" altLang="en-US"/>
                </a:pPr>
                <a:r>
                  <a:rPr lang="ko-KR" altLang="en-US" sz="3000" b="1">
                    <a:latin typeface="휴먼모음T"/>
                    <a:ea typeface="휴먼모음T"/>
                    <a:cs typeface="맑은 고딕"/>
                  </a:rPr>
                  <a:t>운동 다이어리</a:t>
                </a: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2143439" y="1222374"/>
            <a:ext cx="7905120" cy="575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sz="3200" b="1">
                <a:solidFill>
                  <a:srgbClr val="FF0000"/>
                </a:solidFill>
                <a:latin typeface="휴먼모음T"/>
                <a:ea typeface="휴먼모음T"/>
                <a:cs typeface="맑은 고딕"/>
              </a:rPr>
              <a:t>모든 사람들의 관심! 건강한 삶 그리고 다이어트</a:t>
            </a:r>
          </a:p>
        </p:txBody>
      </p:sp>
      <p:sp>
        <p:nvSpPr>
          <p:cNvPr id="12" name="타원 11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03. </a:t>
            </a:r>
            <a:r>
              <a:rPr lang="ko-KR" altLang="en-US" sz="400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소개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951487" y="2042308"/>
          <a:ext cx="8709625" cy="3583613"/>
        </p:xfrm>
        <a:graphic>
          <a:graphicData uri="http://schemas.openxmlformats.org/drawingml/2006/table">
            <a:tbl>
              <a:tblPr firstRow="1" bandRow="1">
                <a:tableStyleId>{ED39DB40-7DE7-46ED-BBB9-22F33E5FE7EB}</a:tableStyleId>
              </a:tblPr>
              <a:tblGrid>
                <a:gridCol w="2900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8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7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메뉴 및 기능 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휴먼모음T"/>
                          <a:ea typeface="휴먼모음T"/>
                        </a:rPr>
                        <a:t>내용 및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9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로그인 및 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비밀번호만을 사용해 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SQLite</a:t>
                      </a: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에 저장하고 로그인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.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9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RUN(RUNNING)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운동한 거리를 측정 및 기록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.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9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FOOD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먹은음식의 칼로리를 지정한 날짜에 저장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삭제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조회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9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WATER(DRINKING)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마신 물의 양을 기록 및 마시는 시간 알람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.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9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EXERCISE(EXERCISING)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신체 부위 별의 운동영상으로 연결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.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9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SETTING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사용자의 이름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비밀번호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키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, </a:t>
                      </a: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몸무게를 저장하고 조회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.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9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EMAIL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latin typeface="휴먼모음T"/>
                          <a:ea typeface="휴먼모음T"/>
                        </a:rPr>
                        <a:t>관리자와 메일을 발신 및 수신</a:t>
                      </a:r>
                      <a:r>
                        <a:rPr lang="en-US" altLang="ko-KR" sz="2000">
                          <a:latin typeface="휴먼모음T"/>
                          <a:ea typeface="휴먼모음T"/>
                        </a:rPr>
                        <a:t>.</a:t>
                      </a:r>
                      <a:endParaRPr lang="ko-KR" altLang="en-US" sz="2000">
                        <a:latin typeface="휴먼모음T"/>
                        <a:ea typeface="휴먼모음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16061" y="5913256"/>
            <a:ext cx="7590154" cy="390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>
                <a:latin typeface="휴먼모음T"/>
                <a:ea typeface="휴먼모음T"/>
              </a:rPr>
              <a:t>순서 </a:t>
            </a:r>
            <a:r>
              <a:rPr lang="en-US" altLang="ko-KR" sz="2000">
                <a:latin typeface="휴먼모음T"/>
                <a:ea typeface="휴먼모음T"/>
              </a:rPr>
              <a:t>: </a:t>
            </a:r>
            <a:r>
              <a:rPr lang="ko-KR" altLang="en-US" sz="2000">
                <a:latin typeface="휴먼모음T"/>
                <a:ea typeface="휴먼모음T"/>
              </a:rPr>
              <a:t>플래쉬 화면 </a:t>
            </a:r>
            <a:r>
              <a:rPr lang="en-US" altLang="ko-KR" sz="2000">
                <a:latin typeface="휴먼모음T"/>
                <a:ea typeface="휴먼모음T"/>
              </a:rPr>
              <a:t>-&gt; </a:t>
            </a:r>
            <a:r>
              <a:rPr lang="ko-KR" altLang="en-US" sz="2000">
                <a:latin typeface="휴먼모음T"/>
                <a:ea typeface="휴먼모음T"/>
              </a:rPr>
              <a:t>회원가입</a:t>
            </a:r>
            <a:r>
              <a:rPr lang="en-US" altLang="ko-KR" sz="2000">
                <a:latin typeface="휴먼모음T"/>
                <a:ea typeface="휴먼모음T"/>
              </a:rPr>
              <a:t>-&gt; </a:t>
            </a:r>
            <a:r>
              <a:rPr lang="ko-KR" altLang="en-US" sz="2000">
                <a:latin typeface="휴먼모음T"/>
                <a:ea typeface="휴먼모음T"/>
              </a:rPr>
              <a:t>비밀번호 입력</a:t>
            </a:r>
            <a:r>
              <a:rPr lang="en-US" altLang="ko-KR" sz="2000">
                <a:latin typeface="휴먼모음T"/>
                <a:ea typeface="휴먼모음T"/>
              </a:rPr>
              <a:t>-&gt;</a:t>
            </a:r>
            <a:r>
              <a:rPr lang="ko-KR" altLang="en-US" sz="2000">
                <a:latin typeface="휴먼모음T"/>
                <a:ea typeface="휴먼모음T"/>
              </a:rPr>
              <a:t>홈 화면</a:t>
            </a:r>
            <a:r>
              <a:rPr lang="en-US" altLang="ko-KR" sz="2000">
                <a:latin typeface="휴먼모음T"/>
                <a:ea typeface="휴먼모음T"/>
              </a:rPr>
              <a:t>(</a:t>
            </a:r>
            <a:r>
              <a:rPr lang="ko-KR" altLang="en-US" sz="2000">
                <a:latin typeface="휴먼모음T"/>
                <a:ea typeface="휴먼모음T"/>
              </a:rPr>
              <a:t>메뉴 선택</a:t>
            </a:r>
            <a:r>
              <a:rPr lang="en-US" altLang="ko-KR" sz="2000">
                <a:latin typeface="휴먼모음T"/>
                <a:ea typeface="휴먼모음T"/>
              </a:rPr>
              <a:t>)</a:t>
            </a:r>
            <a:endParaRPr lang="ko-KR" altLang="en-US" sz="2000">
              <a:latin typeface="휴먼모음T"/>
              <a:ea typeface="휴먼모음T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–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개인설정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62" y="1277008"/>
            <a:ext cx="3009045" cy="53494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50" y="1277008"/>
            <a:ext cx="3009046" cy="5349414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5163207" y="3557577"/>
            <a:ext cx="930166" cy="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37893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김승은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3479289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-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 err="1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위젯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만들기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562" y="1387366"/>
            <a:ext cx="77071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위젯을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만들려면 필요한 것들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AppWidgetProvider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클래스를 상속하는 클래스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View Layout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기술하는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xml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위젯의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Meta data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기술하는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xml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파일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61" y="4960716"/>
            <a:ext cx="8430018" cy="130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25561" y="4060345"/>
            <a:ext cx="6308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위젯에서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사용되는 한정적인 </a:t>
            </a:r>
            <a:r>
              <a:rPr lang="ko-KR" altLang="en-US" sz="3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뷰들</a:t>
            </a:r>
            <a:endParaRPr lang="ko-KR" altLang="en-US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237893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김승은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0306392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 txBox="1"/>
          <p:nvPr/>
        </p:nvSpPr>
        <p:spPr>
          <a:xfrm>
            <a:off x="1925562" y="320066"/>
            <a:ext cx="928127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>
                <a:latin typeface="휴먼모음T"/>
                <a:ea typeface="휴먼모음T"/>
                <a:cs typeface="맑은 고딕"/>
              </a:defRPr>
            </a:pP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0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4.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프로젝트 제작 과정 </a:t>
            </a:r>
            <a:r>
              <a:rPr lang="en-US" altLang="ko-KR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-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</a:t>
            </a:r>
            <a:r>
              <a:rPr lang="ko-KR" altLang="en-US" sz="4000" dirty="0" err="1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위젯</a:t>
            </a:r>
            <a:r>
              <a:rPr lang="ko-KR" altLang="en-US" sz="4000" dirty="0">
                <a:solidFill>
                  <a:srgbClr val="496F74"/>
                </a:solidFill>
                <a:latin typeface="휴먼모음T"/>
                <a:ea typeface="휴먼모음T"/>
                <a:cs typeface="맑은 고딕"/>
              </a:rPr>
              <a:t> 만들기</a:t>
            </a:r>
            <a:endParaRPr lang="en-US" altLang="ko-KR" sz="4000" dirty="0">
              <a:solidFill>
                <a:srgbClr val="496F74"/>
              </a:solidFill>
              <a:latin typeface="휴먼모음T"/>
              <a:ea typeface="휴먼모음T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62" y="1267992"/>
            <a:ext cx="2916950" cy="51856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63462" y="1844566"/>
            <a:ext cx="1434662" cy="1245475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56890" y="2005638"/>
            <a:ext cx="4863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직접 제작한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미리보기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이미지가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위젯의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목록에서 보이도록 설정하였으며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초기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위젯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사이즈는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2x1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설정함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98124" y="2467303"/>
            <a:ext cx="930166" cy="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88539" y="6530975"/>
            <a:ext cx="288032" cy="288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슬라이드 번호 개체 틀 21"/>
          <p:cNvSpPr txBox="1">
            <a:spLocks/>
          </p:cNvSpPr>
          <p:nvPr/>
        </p:nvSpPr>
        <p:spPr>
          <a:xfrm>
            <a:off x="-1972676" y="6492875"/>
            <a:ext cx="2346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37893" y="0"/>
            <a:ext cx="95410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굴림"/>
                <a:ea typeface="굴림"/>
              </a:rPr>
              <a:t>김승은</a:t>
            </a:r>
            <a:endParaRPr lang="ko-KR" altLang="en-US" sz="2000" dirty="0"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26707226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2000" dirty="0">
            <a:latin typeface="굴림"/>
            <a:ea typeface="굴림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1446</Words>
  <Application>Microsoft Office PowerPoint</Application>
  <PresentationFormat>와이드스크린</PresentationFormat>
  <Paragraphs>427</Paragraphs>
  <Slides>38</Slides>
  <Notes>35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KoPub돋움체 Medium</vt:lpstr>
      <vt:lpstr>Noto Sans Korean Medium</vt:lpstr>
      <vt:lpstr>굴림</vt:lpstr>
      <vt:lpstr>맑은 고딕</vt:lpstr>
      <vt:lpstr>바탕</vt:lpstr>
      <vt:lpstr>함초롬돋움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146</cp:revision>
  <dcterms:created xsi:type="dcterms:W3CDTF">2016-10-27T00:18:08Z</dcterms:created>
  <dcterms:modified xsi:type="dcterms:W3CDTF">2016-11-17T01:02:17Z</dcterms:modified>
</cp:coreProperties>
</file>